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514" r:id="rId5"/>
    <p:sldId id="407" r:id="rId6"/>
    <p:sldId id="548" r:id="rId7"/>
    <p:sldId id="547" r:id="rId8"/>
    <p:sldId id="529" r:id="rId9"/>
    <p:sldId id="530" r:id="rId10"/>
    <p:sldId id="531" r:id="rId11"/>
    <p:sldId id="532" r:id="rId12"/>
    <p:sldId id="533" r:id="rId13"/>
    <p:sldId id="534" r:id="rId14"/>
    <p:sldId id="535" r:id="rId15"/>
    <p:sldId id="536" r:id="rId16"/>
    <p:sldId id="537" r:id="rId17"/>
    <p:sldId id="538" r:id="rId18"/>
    <p:sldId id="539" r:id="rId19"/>
    <p:sldId id="540" r:id="rId20"/>
    <p:sldId id="541" r:id="rId21"/>
    <p:sldId id="542" r:id="rId22"/>
    <p:sldId id="543" r:id="rId23"/>
    <p:sldId id="544" r:id="rId24"/>
    <p:sldId id="545" r:id="rId25"/>
    <p:sldId id="546" r:id="rId26"/>
    <p:sldId id="515" r:id="rId27"/>
    <p:sldId id="519" r:id="rId28"/>
  </p:sldIdLst>
  <p:sldSz cx="9144000" cy="5143500" type="screen16x9"/>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10"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8F8"/>
    <a:srgbClr val="00123A"/>
    <a:srgbClr val="000613"/>
    <a:srgbClr val="25282B"/>
    <a:srgbClr val="820000"/>
    <a:srgbClr val="00B0CA"/>
    <a:srgbClr val="5E2750"/>
    <a:srgbClr val="EB9700"/>
    <a:srgbClr val="FECB00"/>
    <a:srgbClr val="A8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5820" autoAdjust="0"/>
  </p:normalViewPr>
  <p:slideViewPr>
    <p:cSldViewPr snapToGrid="0" snapToObjects="1" showGuides="1">
      <p:cViewPr varScale="1">
        <p:scale>
          <a:sx n="100" d="100"/>
          <a:sy n="100" d="100"/>
        </p:scale>
        <p:origin x="316"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9" d="100"/>
        <a:sy n="149" d="100"/>
      </p:scale>
      <p:origin x="0" y="0"/>
    </p:cViewPr>
  </p:sorterViewPr>
  <p:notesViewPr>
    <p:cSldViewPr snapToGrid="0" showGuides="1">
      <p:cViewPr varScale="1">
        <p:scale>
          <a:sx n="249" d="100"/>
          <a:sy n="249" d="100"/>
        </p:scale>
        <p:origin x="8776" y="176"/>
      </p:cViewPr>
      <p:guideLst>
        <p:guide orient="horz" pos="3110"/>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GB" dirty="0">
              <a:latin typeface="Vodafone Rg" pitchFamily="34" charset="0"/>
            </a:endParaRPr>
          </a:p>
        </p:txBody>
      </p:sp>
      <p:sp>
        <p:nvSpPr>
          <p:cNvPr id="3" name="Date Placeholder 2"/>
          <p:cNvSpPr>
            <a:spLocks noGrp="1"/>
          </p:cNvSpPr>
          <p:nvPr>
            <p:ph type="dt" sz="quarter" idx="1"/>
          </p:nvPr>
        </p:nvSpPr>
        <p:spPr>
          <a:xfrm>
            <a:off x="3850443" y="0"/>
            <a:ext cx="2945659" cy="493633"/>
          </a:xfrm>
          <a:prstGeom prst="rect">
            <a:avLst/>
          </a:prstGeom>
        </p:spPr>
        <p:txBody>
          <a:bodyPr vert="horz" lIns="91440" tIns="45720" rIns="91440" bIns="45720" rtlCol="0"/>
          <a:lstStyle>
            <a:lvl1pPr algn="r">
              <a:defRPr sz="1200"/>
            </a:lvl1pPr>
          </a:lstStyle>
          <a:p>
            <a:fld id="{F9584B7D-F332-42E4-B349-DEDC589F1ADB}" type="datetimeFigureOut">
              <a:rPr lang="en-GB" smtClean="0">
                <a:latin typeface="Vodafone Rg" pitchFamily="34" charset="0"/>
              </a:rPr>
              <a:pPr/>
              <a:t>14/07/2021</a:t>
            </a:fld>
            <a:endParaRPr lang="en-GB" dirty="0">
              <a:latin typeface="Vodafone Rg" pitchFamily="34" charset="0"/>
            </a:endParaRPr>
          </a:p>
        </p:txBody>
      </p:sp>
      <p:sp>
        <p:nvSpPr>
          <p:cNvPr id="4" name="Footer Placeholder 3"/>
          <p:cNvSpPr>
            <a:spLocks noGrp="1"/>
          </p:cNvSpPr>
          <p:nvPr>
            <p:ph type="ftr" sz="quarter" idx="2"/>
          </p:nvPr>
        </p:nvSpPr>
        <p:spPr>
          <a:xfrm>
            <a:off x="0" y="9377317"/>
            <a:ext cx="2945659" cy="493633"/>
          </a:xfrm>
          <a:prstGeom prst="rect">
            <a:avLst/>
          </a:prstGeom>
        </p:spPr>
        <p:txBody>
          <a:bodyPr vert="horz" lIns="91440" tIns="45720" rIns="91440" bIns="45720" rtlCol="0" anchor="b"/>
          <a:lstStyle>
            <a:lvl1pPr algn="l">
              <a:defRPr sz="1200"/>
            </a:lvl1pPr>
          </a:lstStyle>
          <a:p>
            <a:endParaRPr lang="en-GB" dirty="0">
              <a:latin typeface="Vodafone Rg" pitchFamily="34" charset="0"/>
            </a:endParaRPr>
          </a:p>
        </p:txBody>
      </p:sp>
      <p:sp>
        <p:nvSpPr>
          <p:cNvPr id="5" name="Slide Number Placeholder 4"/>
          <p:cNvSpPr>
            <a:spLocks noGrp="1"/>
          </p:cNvSpPr>
          <p:nvPr>
            <p:ph type="sldNum" sz="quarter" idx="3"/>
          </p:nvPr>
        </p:nvSpPr>
        <p:spPr>
          <a:xfrm>
            <a:off x="3850443" y="9377317"/>
            <a:ext cx="2945659" cy="493633"/>
          </a:xfrm>
          <a:prstGeom prst="rect">
            <a:avLst/>
          </a:prstGeom>
        </p:spPr>
        <p:txBody>
          <a:bodyPr vert="horz" lIns="91440" tIns="45720" rIns="91440" bIns="45720" rtlCol="0" anchor="b"/>
          <a:lstStyle>
            <a:lvl1pPr algn="r">
              <a:defRPr sz="1200"/>
            </a:lvl1pPr>
          </a:lstStyle>
          <a:p>
            <a:fld id="{EA1C1BE2-1563-4C9C-8E4A-C427D52BD2E1}" type="slidenum">
              <a:rPr lang="en-GB" smtClean="0">
                <a:latin typeface="Vodafone Rg" pitchFamily="34" charset="0"/>
              </a:rPr>
              <a:pPr/>
              <a:t>‹#›</a:t>
            </a:fld>
            <a:endParaRPr lang="en-GB" dirty="0">
              <a:latin typeface="Vodafone Rg" pitchFamily="34" charset="0"/>
            </a:endParaRPr>
          </a:p>
        </p:txBody>
      </p:sp>
    </p:spTree>
    <p:extLst>
      <p:ext uri="{BB962C8B-B14F-4D97-AF65-F5344CB8AC3E}">
        <p14:creationId xmlns:p14="http://schemas.microsoft.com/office/powerpoint/2010/main" val="4280741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atin typeface="Vodafone Rg" pitchFamily="34" charset="0"/>
              </a:defRPr>
            </a:lvl1pPr>
          </a:lstStyle>
          <a:p>
            <a:endParaRPr lang="en-GB" dirty="0"/>
          </a:p>
        </p:txBody>
      </p:sp>
      <p:sp>
        <p:nvSpPr>
          <p:cNvPr id="3" name="Date Placeholder 2"/>
          <p:cNvSpPr>
            <a:spLocks noGrp="1"/>
          </p:cNvSpPr>
          <p:nvPr>
            <p:ph type="dt" idx="1"/>
          </p:nvPr>
        </p:nvSpPr>
        <p:spPr>
          <a:xfrm>
            <a:off x="3850443" y="0"/>
            <a:ext cx="2945659" cy="493633"/>
          </a:xfrm>
          <a:prstGeom prst="rect">
            <a:avLst/>
          </a:prstGeom>
        </p:spPr>
        <p:txBody>
          <a:bodyPr vert="horz" lIns="91440" tIns="45720" rIns="91440" bIns="45720" rtlCol="0"/>
          <a:lstStyle>
            <a:lvl1pPr algn="r">
              <a:defRPr sz="1200">
                <a:latin typeface="Vodafone Rg" pitchFamily="34" charset="0"/>
              </a:defRPr>
            </a:lvl1pPr>
          </a:lstStyle>
          <a:p>
            <a:fld id="{53ACD7AC-7E6F-4F59-A8AC-F454A6DBBD3A}" type="datetimeFigureOut">
              <a:rPr lang="en-GB" smtClean="0"/>
              <a:pPr/>
              <a:t>14/07/2021</a:t>
            </a:fld>
            <a:endParaRPr lang="en-GB" dirty="0"/>
          </a:p>
        </p:txBody>
      </p:sp>
      <p:sp>
        <p:nvSpPr>
          <p:cNvPr id="4" name="Slide Image Placeholder 3"/>
          <p:cNvSpPr>
            <a:spLocks noGrp="1" noRot="1" noChangeAspect="1"/>
          </p:cNvSpPr>
          <p:nvPr>
            <p:ph type="sldImg" idx="2"/>
          </p:nvPr>
        </p:nvSpPr>
        <p:spPr>
          <a:xfrm>
            <a:off x="107950" y="739775"/>
            <a:ext cx="6581775" cy="37020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689516"/>
            <a:ext cx="5438140" cy="444269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377319"/>
            <a:ext cx="2945659" cy="493633"/>
          </a:xfrm>
          <a:prstGeom prst="rect">
            <a:avLst/>
          </a:prstGeom>
        </p:spPr>
        <p:txBody>
          <a:bodyPr vert="horz" lIns="91440" tIns="45720" rIns="91440" bIns="45720" rtlCol="0" anchor="b"/>
          <a:lstStyle>
            <a:lvl1pPr algn="l">
              <a:defRPr sz="1200">
                <a:latin typeface="Vodafone Rg" pitchFamily="34" charset="0"/>
              </a:defRPr>
            </a:lvl1pPr>
          </a:lstStyle>
          <a:p>
            <a:endParaRPr lang="en-GB" dirty="0"/>
          </a:p>
        </p:txBody>
      </p:sp>
      <p:sp>
        <p:nvSpPr>
          <p:cNvPr id="7" name="Slide Number Placeholder 6"/>
          <p:cNvSpPr>
            <a:spLocks noGrp="1"/>
          </p:cNvSpPr>
          <p:nvPr>
            <p:ph type="sldNum" sz="quarter" idx="5"/>
          </p:nvPr>
        </p:nvSpPr>
        <p:spPr>
          <a:xfrm>
            <a:off x="3850443" y="9377319"/>
            <a:ext cx="2945659" cy="493633"/>
          </a:xfrm>
          <a:prstGeom prst="rect">
            <a:avLst/>
          </a:prstGeom>
        </p:spPr>
        <p:txBody>
          <a:bodyPr vert="horz" lIns="91440" tIns="45720" rIns="91440" bIns="45720" rtlCol="0" anchor="b"/>
          <a:lstStyle>
            <a:lvl1pPr algn="r">
              <a:defRPr sz="1200">
                <a:latin typeface="Vodafone Rg" pitchFamily="34" charset="0"/>
              </a:defRPr>
            </a:lvl1pPr>
          </a:lstStyle>
          <a:p>
            <a:fld id="{2B3E1866-6ABF-4414-AFB5-B91146A1FA19}" type="slidenum">
              <a:rPr lang="en-GB" smtClean="0"/>
              <a:pPr/>
              <a:t>‹#›</a:t>
            </a:fld>
            <a:endParaRPr lang="en-GB" dirty="0"/>
          </a:p>
        </p:txBody>
      </p:sp>
    </p:spTree>
    <p:extLst>
      <p:ext uri="{BB962C8B-B14F-4D97-AF65-F5344CB8AC3E}">
        <p14:creationId xmlns:p14="http://schemas.microsoft.com/office/powerpoint/2010/main" val="22080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odafone Rg" pitchFamily="34" charset="0"/>
        <a:ea typeface="+mn-ea"/>
        <a:cs typeface="+mn-cs"/>
      </a:defRPr>
    </a:lvl1pPr>
    <a:lvl2pPr marL="457200" algn="l" defTabSz="914400" rtl="0" eaLnBrk="1" latinLnBrk="0" hangingPunct="1">
      <a:defRPr sz="1200" kern="1200">
        <a:solidFill>
          <a:schemeClr val="tx1"/>
        </a:solidFill>
        <a:latin typeface="Vodafone Rg" pitchFamily="34" charset="0"/>
        <a:ea typeface="+mn-ea"/>
        <a:cs typeface="+mn-cs"/>
      </a:defRPr>
    </a:lvl2pPr>
    <a:lvl3pPr marL="914400" algn="l" defTabSz="914400" rtl="0" eaLnBrk="1" latinLnBrk="0" hangingPunct="1">
      <a:defRPr sz="1200" kern="1200">
        <a:solidFill>
          <a:schemeClr val="tx1"/>
        </a:solidFill>
        <a:latin typeface="Vodafone Rg" pitchFamily="34" charset="0"/>
        <a:ea typeface="+mn-ea"/>
        <a:cs typeface="+mn-cs"/>
      </a:defRPr>
    </a:lvl3pPr>
    <a:lvl4pPr marL="1371600" algn="l" defTabSz="914400" rtl="0" eaLnBrk="1" latinLnBrk="0" hangingPunct="1">
      <a:defRPr sz="1200" kern="1200">
        <a:solidFill>
          <a:schemeClr val="tx1"/>
        </a:solidFill>
        <a:latin typeface="Vodafone Rg" pitchFamily="34" charset="0"/>
        <a:ea typeface="+mn-ea"/>
        <a:cs typeface="+mn-cs"/>
      </a:defRPr>
    </a:lvl4pPr>
    <a:lvl5pPr marL="1828800" algn="l" defTabSz="914400" rtl="0" eaLnBrk="1" latinLnBrk="0" hangingPunct="1">
      <a:defRPr sz="1200" kern="1200">
        <a:solidFill>
          <a:schemeClr val="tx1"/>
        </a:solidFill>
        <a:latin typeface="Vodafone Rg"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a:t>
            </a:fld>
            <a:endParaRPr lang="en-GB" dirty="0"/>
          </a:p>
        </p:txBody>
      </p:sp>
    </p:spTree>
    <p:extLst>
      <p:ext uri="{BB962C8B-B14F-4D97-AF65-F5344CB8AC3E}">
        <p14:creationId xmlns:p14="http://schemas.microsoft.com/office/powerpoint/2010/main" val="2970664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12</a:t>
            </a:fld>
            <a:endParaRPr lang="en-GB" dirty="0"/>
          </a:p>
        </p:txBody>
      </p:sp>
    </p:spTree>
    <p:extLst>
      <p:ext uri="{BB962C8B-B14F-4D97-AF65-F5344CB8AC3E}">
        <p14:creationId xmlns:p14="http://schemas.microsoft.com/office/powerpoint/2010/main" val="2287409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13</a:t>
            </a:fld>
            <a:endParaRPr lang="en-GB" dirty="0"/>
          </a:p>
        </p:txBody>
      </p:sp>
    </p:spTree>
    <p:extLst>
      <p:ext uri="{BB962C8B-B14F-4D97-AF65-F5344CB8AC3E}">
        <p14:creationId xmlns:p14="http://schemas.microsoft.com/office/powerpoint/2010/main" val="1201874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14</a:t>
            </a:fld>
            <a:endParaRPr lang="en-GB" dirty="0"/>
          </a:p>
        </p:txBody>
      </p:sp>
    </p:spTree>
    <p:extLst>
      <p:ext uri="{BB962C8B-B14F-4D97-AF65-F5344CB8AC3E}">
        <p14:creationId xmlns:p14="http://schemas.microsoft.com/office/powerpoint/2010/main" val="942243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15</a:t>
            </a:fld>
            <a:endParaRPr lang="en-GB" dirty="0"/>
          </a:p>
        </p:txBody>
      </p:sp>
    </p:spTree>
    <p:extLst>
      <p:ext uri="{BB962C8B-B14F-4D97-AF65-F5344CB8AC3E}">
        <p14:creationId xmlns:p14="http://schemas.microsoft.com/office/powerpoint/2010/main" val="2594647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16</a:t>
            </a:fld>
            <a:endParaRPr lang="en-GB" dirty="0"/>
          </a:p>
        </p:txBody>
      </p:sp>
    </p:spTree>
    <p:extLst>
      <p:ext uri="{BB962C8B-B14F-4D97-AF65-F5344CB8AC3E}">
        <p14:creationId xmlns:p14="http://schemas.microsoft.com/office/powerpoint/2010/main" val="1361281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17</a:t>
            </a:fld>
            <a:endParaRPr lang="en-GB" dirty="0"/>
          </a:p>
        </p:txBody>
      </p:sp>
    </p:spTree>
    <p:extLst>
      <p:ext uri="{BB962C8B-B14F-4D97-AF65-F5344CB8AC3E}">
        <p14:creationId xmlns:p14="http://schemas.microsoft.com/office/powerpoint/2010/main" val="3212566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18</a:t>
            </a:fld>
            <a:endParaRPr lang="en-GB" dirty="0"/>
          </a:p>
        </p:txBody>
      </p:sp>
    </p:spTree>
    <p:extLst>
      <p:ext uri="{BB962C8B-B14F-4D97-AF65-F5344CB8AC3E}">
        <p14:creationId xmlns:p14="http://schemas.microsoft.com/office/powerpoint/2010/main" val="4244207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19</a:t>
            </a:fld>
            <a:endParaRPr lang="en-GB" dirty="0"/>
          </a:p>
        </p:txBody>
      </p:sp>
    </p:spTree>
    <p:extLst>
      <p:ext uri="{BB962C8B-B14F-4D97-AF65-F5344CB8AC3E}">
        <p14:creationId xmlns:p14="http://schemas.microsoft.com/office/powerpoint/2010/main" val="3850036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20</a:t>
            </a:fld>
            <a:endParaRPr lang="en-GB" dirty="0"/>
          </a:p>
        </p:txBody>
      </p:sp>
    </p:spTree>
    <p:extLst>
      <p:ext uri="{BB962C8B-B14F-4D97-AF65-F5344CB8AC3E}">
        <p14:creationId xmlns:p14="http://schemas.microsoft.com/office/powerpoint/2010/main" val="1669711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21</a:t>
            </a:fld>
            <a:endParaRPr lang="en-GB" dirty="0"/>
          </a:p>
        </p:txBody>
      </p:sp>
    </p:spTree>
    <p:extLst>
      <p:ext uri="{BB962C8B-B14F-4D97-AF65-F5344CB8AC3E}">
        <p14:creationId xmlns:p14="http://schemas.microsoft.com/office/powerpoint/2010/main" val="3711411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4</a:t>
            </a:fld>
            <a:endParaRPr lang="en-GB" dirty="0"/>
          </a:p>
        </p:txBody>
      </p:sp>
    </p:spTree>
    <p:extLst>
      <p:ext uri="{BB962C8B-B14F-4D97-AF65-F5344CB8AC3E}">
        <p14:creationId xmlns:p14="http://schemas.microsoft.com/office/powerpoint/2010/main" val="410254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22</a:t>
            </a:fld>
            <a:endParaRPr lang="en-GB" dirty="0"/>
          </a:p>
        </p:txBody>
      </p:sp>
    </p:spTree>
    <p:extLst>
      <p:ext uri="{BB962C8B-B14F-4D97-AF65-F5344CB8AC3E}">
        <p14:creationId xmlns:p14="http://schemas.microsoft.com/office/powerpoint/2010/main" val="235215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5</a:t>
            </a:fld>
            <a:endParaRPr lang="en-GB" dirty="0"/>
          </a:p>
        </p:txBody>
      </p:sp>
    </p:spTree>
    <p:extLst>
      <p:ext uri="{BB962C8B-B14F-4D97-AF65-F5344CB8AC3E}">
        <p14:creationId xmlns:p14="http://schemas.microsoft.com/office/powerpoint/2010/main" val="1823164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6</a:t>
            </a:fld>
            <a:endParaRPr lang="en-GB" dirty="0"/>
          </a:p>
        </p:txBody>
      </p:sp>
    </p:spTree>
    <p:extLst>
      <p:ext uri="{BB962C8B-B14F-4D97-AF65-F5344CB8AC3E}">
        <p14:creationId xmlns:p14="http://schemas.microsoft.com/office/powerpoint/2010/main" val="791151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7</a:t>
            </a:fld>
            <a:endParaRPr lang="en-GB" dirty="0"/>
          </a:p>
        </p:txBody>
      </p:sp>
    </p:spTree>
    <p:extLst>
      <p:ext uri="{BB962C8B-B14F-4D97-AF65-F5344CB8AC3E}">
        <p14:creationId xmlns:p14="http://schemas.microsoft.com/office/powerpoint/2010/main" val="1838328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8</a:t>
            </a:fld>
            <a:endParaRPr lang="en-GB" dirty="0"/>
          </a:p>
        </p:txBody>
      </p:sp>
    </p:spTree>
    <p:extLst>
      <p:ext uri="{BB962C8B-B14F-4D97-AF65-F5344CB8AC3E}">
        <p14:creationId xmlns:p14="http://schemas.microsoft.com/office/powerpoint/2010/main" val="1406330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9</a:t>
            </a:fld>
            <a:endParaRPr lang="en-GB" dirty="0"/>
          </a:p>
        </p:txBody>
      </p:sp>
    </p:spTree>
    <p:extLst>
      <p:ext uri="{BB962C8B-B14F-4D97-AF65-F5344CB8AC3E}">
        <p14:creationId xmlns:p14="http://schemas.microsoft.com/office/powerpoint/2010/main" val="2867936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10</a:t>
            </a:fld>
            <a:endParaRPr lang="en-GB" dirty="0"/>
          </a:p>
        </p:txBody>
      </p:sp>
    </p:spTree>
    <p:extLst>
      <p:ext uri="{BB962C8B-B14F-4D97-AF65-F5344CB8AC3E}">
        <p14:creationId xmlns:p14="http://schemas.microsoft.com/office/powerpoint/2010/main" val="841774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11</a:t>
            </a:fld>
            <a:endParaRPr lang="en-GB" dirty="0"/>
          </a:p>
        </p:txBody>
      </p:sp>
    </p:spTree>
    <p:extLst>
      <p:ext uri="{BB962C8B-B14F-4D97-AF65-F5344CB8AC3E}">
        <p14:creationId xmlns:p14="http://schemas.microsoft.com/office/powerpoint/2010/main" val="3215351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GRAD NUMBERED">
    <p:spTree>
      <p:nvGrpSpPr>
        <p:cNvPr id="1" name=""/>
        <p:cNvGrpSpPr/>
        <p:nvPr/>
      </p:nvGrpSpPr>
      <p:grpSpPr>
        <a:xfrm>
          <a:off x="0" y="0"/>
          <a:ext cx="0" cy="0"/>
          <a:chOff x="0" y="0"/>
          <a:chExt cx="0" cy="0"/>
        </a:xfrm>
      </p:grpSpPr>
      <p:sp>
        <p:nvSpPr>
          <p:cNvPr id="2" name="Title 1"/>
          <p:cNvSpPr>
            <a:spLocks noGrp="1"/>
          </p:cNvSpPr>
          <p:nvPr>
            <p:ph type="ctrTitle"/>
          </p:nvPr>
        </p:nvSpPr>
        <p:spPr>
          <a:xfrm>
            <a:off x="251818" y="270834"/>
            <a:ext cx="4428132" cy="986466"/>
          </a:xfrm>
        </p:spPr>
        <p:txBody>
          <a:bodyPr anchor="t" anchorCtr="0">
            <a:noAutofit/>
          </a:bodyPr>
          <a:lstStyle>
            <a:lvl1pPr>
              <a:lnSpc>
                <a:spcPct val="85000"/>
              </a:lnSpc>
              <a:defRPr sz="3600" b="1" cap="none" baseline="0">
                <a:solidFill>
                  <a:schemeClr val="bg1"/>
                </a:solidFill>
                <a:latin typeface="Vodafone Rg" pitchFamily="34" charset="0"/>
              </a:defRPr>
            </a:lvl1pPr>
          </a:lstStyle>
          <a:p>
            <a:r>
              <a:rPr lang="en-US"/>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94BF2B5B-A0CD-B640-AD88-7E3A5F9BF4C6}" type="datetime4">
              <a:rPr lang="en-GB" smtClean="0"/>
              <a:t>14 July 2021</a:t>
            </a:fld>
            <a:endParaRPr lang="en-GB"/>
          </a:p>
        </p:txBody>
      </p:sp>
      <p:sp>
        <p:nvSpPr>
          <p:cNvPr id="7" name="Text Placeholder 6"/>
          <p:cNvSpPr>
            <a:spLocks noGrp="1"/>
          </p:cNvSpPr>
          <p:nvPr>
            <p:ph type="body" sz="quarter" idx="13" hasCustomPrompt="1"/>
          </p:nvPr>
        </p:nvSpPr>
        <p:spPr>
          <a:xfrm>
            <a:off x="251818" y="2817084"/>
            <a:ext cx="4113477" cy="1895015"/>
          </a:xfrm>
        </p:spPr>
        <p:txBody>
          <a:bodyPr/>
          <a:lstStyle>
            <a:lvl1pPr marL="12700" indent="0" algn="l" defTabSz="914400" rtl="0" eaLnBrk="1" latinLnBrk="0" hangingPunct="1">
              <a:lnSpc>
                <a:spcPct val="100000"/>
              </a:lnSpc>
              <a:spcBef>
                <a:spcPts val="0"/>
              </a:spcBef>
              <a:spcAft>
                <a:spcPts val="0"/>
              </a:spcAft>
              <a:buNone/>
              <a:defRPr lang="en-US" sz="13500" b="1" kern="1200" spc="-400" baseline="0" dirty="0">
                <a:ln w="19050">
                  <a:solidFill>
                    <a:schemeClr val="bg1"/>
                  </a:solidFill>
                </a:ln>
                <a:noFill/>
                <a:latin typeface="Vodafone Rg"/>
                <a:ea typeface="+mn-ea"/>
                <a:cs typeface="Vodafone Rg"/>
              </a:defRPr>
            </a:lvl1pPr>
          </a:lstStyle>
          <a:p>
            <a:pPr lvl="0"/>
            <a:r>
              <a:rPr lang="en-US" dirty="0"/>
              <a:t>#</a:t>
            </a:r>
          </a:p>
        </p:txBody>
      </p:sp>
      <p:pic>
        <p:nvPicPr>
          <p:cNvPr id="10" name="Picture 9">
            <a:extLst>
              <a:ext uri="{FF2B5EF4-FFF2-40B4-BE49-F238E27FC236}">
                <a16:creationId xmlns:a16="http://schemas.microsoft.com/office/drawing/2014/main" id="{576C26B0-CCF2-F648-A798-0EE991C3DA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47473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GREY NUMBERED">
    <p:spTree>
      <p:nvGrpSpPr>
        <p:cNvPr id="1" name=""/>
        <p:cNvGrpSpPr/>
        <p:nvPr/>
      </p:nvGrpSpPr>
      <p:grpSpPr>
        <a:xfrm>
          <a:off x="0" y="0"/>
          <a:ext cx="0" cy="0"/>
          <a:chOff x="0" y="0"/>
          <a:chExt cx="0" cy="0"/>
        </a:xfrm>
      </p:grpSpPr>
      <p:sp>
        <p:nvSpPr>
          <p:cNvPr id="2" name="Title 1"/>
          <p:cNvSpPr>
            <a:spLocks noGrp="1"/>
          </p:cNvSpPr>
          <p:nvPr>
            <p:ph type="ctrTitle"/>
          </p:nvPr>
        </p:nvSpPr>
        <p:spPr>
          <a:xfrm>
            <a:off x="251818" y="270834"/>
            <a:ext cx="4428132" cy="986466"/>
          </a:xfrm>
        </p:spPr>
        <p:txBody>
          <a:bodyPr anchor="t" anchorCtr="0">
            <a:noAutofit/>
          </a:bodyPr>
          <a:lstStyle>
            <a:lvl1pPr>
              <a:lnSpc>
                <a:spcPct val="85000"/>
              </a:lnSpc>
              <a:defRPr sz="3600" b="1" cap="none" baseline="0">
                <a:solidFill>
                  <a:schemeClr val="bg1"/>
                </a:solidFill>
                <a:latin typeface="Vodafone Rg" pitchFamily="34" charset="0"/>
              </a:defRPr>
            </a:lvl1pPr>
          </a:lstStyle>
          <a:p>
            <a:r>
              <a:rPr lang="en-US"/>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137C6EB4-D3FB-4040-8A1F-BED3E076871F}" type="datetime4">
              <a:rPr lang="en-GB" smtClean="0"/>
              <a:t>14 July 2021</a:t>
            </a:fld>
            <a:endParaRPr lang="en-GB"/>
          </a:p>
        </p:txBody>
      </p:sp>
      <p:sp>
        <p:nvSpPr>
          <p:cNvPr id="7" name="Text Placeholder 6"/>
          <p:cNvSpPr>
            <a:spLocks noGrp="1"/>
          </p:cNvSpPr>
          <p:nvPr>
            <p:ph type="body" sz="quarter" idx="13" hasCustomPrompt="1"/>
          </p:nvPr>
        </p:nvSpPr>
        <p:spPr>
          <a:xfrm>
            <a:off x="251818" y="2817084"/>
            <a:ext cx="4113477" cy="1895015"/>
          </a:xfrm>
        </p:spPr>
        <p:txBody>
          <a:bodyPr/>
          <a:lstStyle>
            <a:lvl1pPr marL="12700" indent="0" algn="l" defTabSz="914400" rtl="0" eaLnBrk="1" latinLnBrk="0" hangingPunct="1">
              <a:lnSpc>
                <a:spcPct val="100000"/>
              </a:lnSpc>
              <a:spcBef>
                <a:spcPts val="0"/>
              </a:spcBef>
              <a:spcAft>
                <a:spcPts val="0"/>
              </a:spcAft>
              <a:buNone/>
              <a:defRPr lang="en-US" sz="13500" b="1" kern="1200" spc="-400" baseline="0" dirty="0">
                <a:ln w="19050">
                  <a:solidFill>
                    <a:schemeClr val="bg1"/>
                  </a:solidFill>
                </a:ln>
                <a:noFill/>
                <a:latin typeface="Vodafone Rg"/>
                <a:ea typeface="+mn-ea"/>
                <a:cs typeface="Vodafone Rg"/>
              </a:defRPr>
            </a:lvl1pPr>
          </a:lstStyle>
          <a:p>
            <a:pPr lvl="0"/>
            <a:r>
              <a:rPr lang="en-US" dirty="0"/>
              <a:t>#</a:t>
            </a:r>
          </a:p>
        </p:txBody>
      </p:sp>
      <p:pic>
        <p:nvPicPr>
          <p:cNvPr id="10" name="Picture 9">
            <a:extLst>
              <a:ext uri="{FF2B5EF4-FFF2-40B4-BE49-F238E27FC236}">
                <a16:creationId xmlns:a16="http://schemas.microsoft.com/office/drawing/2014/main" id="{CB3897F5-F561-5B4E-850F-6435E6A817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757857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RED NUMBERED">
    <p:spTree>
      <p:nvGrpSpPr>
        <p:cNvPr id="1" name=""/>
        <p:cNvGrpSpPr/>
        <p:nvPr/>
      </p:nvGrpSpPr>
      <p:grpSpPr>
        <a:xfrm>
          <a:off x="0" y="0"/>
          <a:ext cx="0" cy="0"/>
          <a:chOff x="0" y="0"/>
          <a:chExt cx="0" cy="0"/>
        </a:xfrm>
      </p:grpSpPr>
      <p:sp>
        <p:nvSpPr>
          <p:cNvPr id="2" name="Title 1"/>
          <p:cNvSpPr>
            <a:spLocks noGrp="1"/>
          </p:cNvSpPr>
          <p:nvPr>
            <p:ph type="ctrTitle"/>
          </p:nvPr>
        </p:nvSpPr>
        <p:spPr>
          <a:xfrm>
            <a:off x="251818" y="270834"/>
            <a:ext cx="4428132" cy="986466"/>
          </a:xfrm>
        </p:spPr>
        <p:txBody>
          <a:bodyPr anchor="t" anchorCtr="0">
            <a:noAutofit/>
          </a:bodyPr>
          <a:lstStyle>
            <a:lvl1pPr>
              <a:lnSpc>
                <a:spcPct val="85000"/>
              </a:lnSpc>
              <a:defRPr sz="3600" b="1" cap="none" baseline="0">
                <a:solidFill>
                  <a:schemeClr val="bg1"/>
                </a:solidFill>
                <a:latin typeface="Vodafone Rg" pitchFamily="34" charset="0"/>
              </a:defRPr>
            </a:lvl1pPr>
          </a:lstStyle>
          <a:p>
            <a:r>
              <a:rPr lang="en-US"/>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9DADE049-1891-1449-9636-1CF55F225DAA}" type="datetime4">
              <a:rPr lang="en-GB" smtClean="0"/>
              <a:t>14 July 2021</a:t>
            </a:fld>
            <a:endParaRPr lang="en-GB"/>
          </a:p>
        </p:txBody>
      </p:sp>
      <p:sp>
        <p:nvSpPr>
          <p:cNvPr id="7" name="Text Placeholder 6"/>
          <p:cNvSpPr>
            <a:spLocks noGrp="1"/>
          </p:cNvSpPr>
          <p:nvPr>
            <p:ph type="body" sz="quarter" idx="13" hasCustomPrompt="1"/>
          </p:nvPr>
        </p:nvSpPr>
        <p:spPr>
          <a:xfrm>
            <a:off x="251818" y="2817084"/>
            <a:ext cx="4113477" cy="1895015"/>
          </a:xfrm>
        </p:spPr>
        <p:txBody>
          <a:bodyPr/>
          <a:lstStyle>
            <a:lvl1pPr marL="12700" indent="0" algn="l" defTabSz="914400" rtl="0" eaLnBrk="1" latinLnBrk="0" hangingPunct="1">
              <a:lnSpc>
                <a:spcPct val="100000"/>
              </a:lnSpc>
              <a:spcBef>
                <a:spcPts val="0"/>
              </a:spcBef>
              <a:spcAft>
                <a:spcPts val="0"/>
              </a:spcAft>
              <a:buNone/>
              <a:defRPr lang="en-US" sz="13500" b="1" kern="1200" spc="-400" baseline="0" dirty="0">
                <a:ln w="19050">
                  <a:solidFill>
                    <a:schemeClr val="bg1"/>
                  </a:solidFill>
                </a:ln>
                <a:noFill/>
                <a:latin typeface="Vodafone Rg"/>
                <a:ea typeface="+mn-ea"/>
                <a:cs typeface="Vodafone Rg"/>
              </a:defRPr>
            </a:lvl1pPr>
          </a:lstStyle>
          <a:p>
            <a:pPr lvl="0"/>
            <a:r>
              <a:rPr lang="en-US" dirty="0"/>
              <a:t>#</a:t>
            </a:r>
          </a:p>
        </p:txBody>
      </p:sp>
      <p:pic>
        <p:nvPicPr>
          <p:cNvPr id="10" name="Picture 9">
            <a:extLst>
              <a:ext uri="{FF2B5EF4-FFF2-40B4-BE49-F238E27FC236}">
                <a16:creationId xmlns:a16="http://schemas.microsoft.com/office/drawing/2014/main" id="{36DCB6E0-1124-2648-9A9A-2536D85760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382660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GRAD">
    <p:spTree>
      <p:nvGrpSpPr>
        <p:cNvPr id="1" name=""/>
        <p:cNvGrpSpPr/>
        <p:nvPr/>
      </p:nvGrpSpPr>
      <p:grpSpPr>
        <a:xfrm>
          <a:off x="0" y="0"/>
          <a:ext cx="0" cy="0"/>
          <a:chOff x="0" y="0"/>
          <a:chExt cx="0" cy="0"/>
        </a:xfrm>
      </p:grpSpPr>
      <p:sp>
        <p:nvSpPr>
          <p:cNvPr id="2" name="Title 1"/>
          <p:cNvSpPr>
            <a:spLocks noGrp="1"/>
          </p:cNvSpPr>
          <p:nvPr>
            <p:ph type="ctrTitle"/>
          </p:nvPr>
        </p:nvSpPr>
        <p:spPr>
          <a:xfrm>
            <a:off x="1152000" y="1851750"/>
            <a:ext cx="6840000" cy="1440000"/>
          </a:xfrm>
        </p:spPr>
        <p:txBody>
          <a:bodyPr anchor="ctr" anchorCtr="1">
            <a:noAutofit/>
          </a:bodyPr>
          <a:lstStyle>
            <a:lvl1pPr algn="ctr">
              <a:lnSpc>
                <a:spcPct val="85000"/>
              </a:lnSpc>
              <a:defRPr sz="3600" b="1" cap="none" baseline="0">
                <a:solidFill>
                  <a:schemeClr val="bg1"/>
                </a:solidFill>
                <a:latin typeface="Vodafone Rg" pitchFamily="34" charset="0"/>
              </a:defRPr>
            </a:lvl1pPr>
          </a:lstStyle>
          <a:p>
            <a:r>
              <a:rPr lang="en-US"/>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36B8AB9A-4982-5343-A59F-B510231EE64F}" type="datetime4">
              <a:rPr lang="en-GB" smtClean="0"/>
              <a:t>14 July 2021</a:t>
            </a:fld>
            <a:endParaRPr lang="en-GB"/>
          </a:p>
        </p:txBody>
      </p:sp>
      <p:pic>
        <p:nvPicPr>
          <p:cNvPr id="10" name="Picture 9">
            <a:extLst>
              <a:ext uri="{FF2B5EF4-FFF2-40B4-BE49-F238E27FC236}">
                <a16:creationId xmlns:a16="http://schemas.microsoft.com/office/drawing/2014/main" id="{49C02BC2-6DCB-4942-B518-B8305FCAA4F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832196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GREY">
    <p:spTree>
      <p:nvGrpSpPr>
        <p:cNvPr id="1" name=""/>
        <p:cNvGrpSpPr/>
        <p:nvPr/>
      </p:nvGrpSpPr>
      <p:grpSpPr>
        <a:xfrm>
          <a:off x="0" y="0"/>
          <a:ext cx="0" cy="0"/>
          <a:chOff x="0" y="0"/>
          <a:chExt cx="0" cy="0"/>
        </a:xfrm>
      </p:grpSpPr>
      <p:sp>
        <p:nvSpPr>
          <p:cNvPr id="2" name="Title 1"/>
          <p:cNvSpPr>
            <a:spLocks noGrp="1"/>
          </p:cNvSpPr>
          <p:nvPr>
            <p:ph type="ctrTitle"/>
          </p:nvPr>
        </p:nvSpPr>
        <p:spPr>
          <a:xfrm>
            <a:off x="1152000" y="1851750"/>
            <a:ext cx="6840000" cy="1440000"/>
          </a:xfrm>
        </p:spPr>
        <p:txBody>
          <a:bodyPr anchor="ctr" anchorCtr="1">
            <a:noAutofit/>
          </a:bodyPr>
          <a:lstStyle>
            <a:lvl1pPr algn="ctr">
              <a:lnSpc>
                <a:spcPct val="85000"/>
              </a:lnSpc>
              <a:defRPr sz="3600" b="1" cap="none" baseline="0">
                <a:solidFill>
                  <a:schemeClr val="bg1"/>
                </a:solidFill>
                <a:latin typeface="Vodafone Rg" pitchFamily="34" charset="0"/>
              </a:defRPr>
            </a:lvl1pPr>
          </a:lstStyle>
          <a:p>
            <a:r>
              <a:rPr lang="en-US"/>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AC0739BA-61C9-3A46-938B-A59A0BB8CA5E}" type="datetime4">
              <a:rPr lang="en-GB" smtClean="0"/>
              <a:t>14 July 2021</a:t>
            </a:fld>
            <a:endParaRPr lang="en-GB"/>
          </a:p>
        </p:txBody>
      </p:sp>
      <p:pic>
        <p:nvPicPr>
          <p:cNvPr id="10" name="Picture 9">
            <a:extLst>
              <a:ext uri="{FF2B5EF4-FFF2-40B4-BE49-F238E27FC236}">
                <a16:creationId xmlns:a16="http://schemas.microsoft.com/office/drawing/2014/main" id="{585DEAEB-88CF-5C47-91E5-2870713B18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721457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50825" y="205978"/>
            <a:ext cx="6538913" cy="667479"/>
          </a:xfrm>
        </p:spPr>
        <p:txBody>
          <a:bodyPr/>
          <a:lstStyle/>
          <a:p>
            <a:r>
              <a:rPr lang="en-US"/>
              <a:t>Click to edit Master title style</a:t>
            </a:r>
            <a:endParaRPr lang="en-GB" dirty="0"/>
          </a:p>
        </p:txBody>
      </p:sp>
      <p:sp>
        <p:nvSpPr>
          <p:cNvPr id="6" name="Date Placeholder 5"/>
          <p:cNvSpPr>
            <a:spLocks noGrp="1"/>
          </p:cNvSpPr>
          <p:nvPr>
            <p:ph type="dt" sz="half" idx="10"/>
          </p:nvPr>
        </p:nvSpPr>
        <p:spPr/>
        <p:txBody>
          <a:bodyPr/>
          <a:lstStyle/>
          <a:p>
            <a:fld id="{783B7672-5FCC-A246-9206-3CFAAA3A18CC}" type="datetime4">
              <a:rPr lang="en-GB" smtClean="0"/>
              <a:t>14 July 2021</a:t>
            </a:fld>
            <a:endParaRPr lang="en-GB" dirty="0"/>
          </a:p>
        </p:txBody>
      </p:sp>
      <p:sp>
        <p:nvSpPr>
          <p:cNvPr id="7" name="Footer Placeholder 6"/>
          <p:cNvSpPr>
            <a:spLocks noGrp="1"/>
          </p:cNvSpPr>
          <p:nvPr>
            <p:ph type="ftr" sz="quarter" idx="11"/>
          </p:nvPr>
        </p:nvSpPr>
        <p:spPr/>
        <p:txBody>
          <a:bodyPr/>
          <a:lstStyle/>
          <a:p>
            <a:r>
              <a:rPr lang="en-GB"/>
              <a:t>Insert Confidentiality Level in slide footer </a:t>
            </a:r>
            <a:endParaRPr lang="en-GB" dirty="0"/>
          </a:p>
        </p:txBody>
      </p:sp>
      <p:sp>
        <p:nvSpPr>
          <p:cNvPr id="8" name="Slide Number Placeholder 7"/>
          <p:cNvSpPr>
            <a:spLocks noGrp="1"/>
          </p:cNvSpPr>
          <p:nvPr>
            <p:ph type="sldNum" sz="quarter" idx="12"/>
          </p:nvPr>
        </p:nvSpPr>
        <p:spPr/>
        <p:txBody>
          <a:bodyPr/>
          <a:lstStyle/>
          <a:p>
            <a:fld id="{72A83A2B-3358-44F8-83A0-4598795D8FB5}" type="slidenum">
              <a:rPr lang="en-GB" smtClean="0"/>
              <a:pPr/>
              <a:t>‹#›</a:t>
            </a:fld>
            <a:endParaRPr lang="en-GB" dirty="0"/>
          </a:p>
        </p:txBody>
      </p:sp>
      <p:sp>
        <p:nvSpPr>
          <p:cNvPr id="10" name="Content Placeholder 9"/>
          <p:cNvSpPr>
            <a:spLocks noGrp="1"/>
          </p:cNvSpPr>
          <p:nvPr>
            <p:ph sz="quarter" idx="13"/>
          </p:nvPr>
        </p:nvSpPr>
        <p:spPr>
          <a:xfrm>
            <a:off x="250825" y="873457"/>
            <a:ext cx="8642350" cy="36032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0164913"/>
      </p:ext>
    </p:extLst>
  </p:cSld>
  <p:clrMapOvr>
    <a:masterClrMapping/>
  </p:clrMapOvr>
  <p:extLst>
    <p:ext uri="{DCECCB84-F9BA-43D5-87BE-67443E8EF086}">
      <p15:sldGuideLst xmlns:p15="http://schemas.microsoft.com/office/powerpoint/2012/main">
        <p15:guide id="1" pos="427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F Business 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0F4C7-F503-0343-A961-D066F41F533F}"/>
              </a:ext>
            </a:extLst>
          </p:cNvPr>
          <p:cNvPicPr>
            <a:picLocks noChangeAspect="1"/>
          </p:cNvPicPr>
          <p:nvPr userDrawn="1"/>
        </p:nvPicPr>
        <p:blipFill>
          <a:blip r:embed="rId2"/>
          <a:stretch>
            <a:fillRect/>
          </a:stretch>
        </p:blipFill>
        <p:spPr>
          <a:xfrm>
            <a:off x="3841750" y="1689100"/>
            <a:ext cx="1460500" cy="1765300"/>
          </a:xfrm>
          <a:prstGeom prst="rect">
            <a:avLst/>
          </a:prstGeom>
        </p:spPr>
      </p:pic>
    </p:spTree>
    <p:extLst>
      <p:ext uri="{BB962C8B-B14F-4D97-AF65-F5344CB8AC3E}">
        <p14:creationId xmlns:p14="http://schemas.microsoft.com/office/powerpoint/2010/main" val="3767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0825" y="205978"/>
            <a:ext cx="8635526" cy="667479"/>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250825" y="873457"/>
            <a:ext cx="5886450" cy="360329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4365295" y="4713136"/>
            <a:ext cx="413410" cy="238889"/>
          </a:xfrm>
          <a:prstGeom prst="rect">
            <a:avLst/>
          </a:prstGeom>
        </p:spPr>
        <p:txBody>
          <a:bodyPr vert="horz" lIns="0" tIns="0" rIns="0" bIns="0" rtlCol="0" anchor="b" anchorCtr="0"/>
          <a:lstStyle>
            <a:lvl1pPr algn="ctr">
              <a:defRPr sz="800">
                <a:solidFill>
                  <a:schemeClr val="tx1"/>
                </a:solidFill>
                <a:latin typeface="Vodafone Lt" panose="020B0606040202020204" pitchFamily="34" charset="0"/>
              </a:defRPr>
            </a:lvl1pPr>
          </a:lstStyle>
          <a:p>
            <a:fld id="{72A83A2B-3358-44F8-83A0-4598795D8FB5}" type="slidenum">
              <a:rPr lang="en-GB" smtClean="0"/>
              <a:pPr/>
              <a:t>‹#›</a:t>
            </a:fld>
            <a:endParaRPr lang="en-GB" dirty="0"/>
          </a:p>
        </p:txBody>
      </p:sp>
      <p:sp>
        <p:nvSpPr>
          <p:cNvPr id="6" name="Footer Placeholder 5"/>
          <p:cNvSpPr>
            <a:spLocks noGrp="1"/>
          </p:cNvSpPr>
          <p:nvPr>
            <p:ph type="ftr" sz="quarter" idx="3"/>
          </p:nvPr>
        </p:nvSpPr>
        <p:spPr>
          <a:xfrm>
            <a:off x="253395" y="4712099"/>
            <a:ext cx="2087880" cy="238889"/>
          </a:xfrm>
          <a:prstGeom prst="rect">
            <a:avLst/>
          </a:prstGeom>
        </p:spPr>
        <p:txBody>
          <a:bodyPr vert="horz" lIns="0" tIns="0" rIns="0" bIns="0" rtlCol="0" anchor="b" anchorCtr="0"/>
          <a:lstStyle>
            <a:lvl1pPr algn="l">
              <a:defRPr lang="en-IE" sz="800" kern="1200" dirty="0">
                <a:solidFill>
                  <a:schemeClr val="tx1"/>
                </a:solidFill>
                <a:latin typeface="Vodafone Lt" panose="020B0606040202020204" pitchFamily="34" charset="0"/>
                <a:ea typeface="+mn-ea"/>
                <a:cs typeface="+mn-cs"/>
              </a:defRPr>
            </a:lvl1pPr>
          </a:lstStyle>
          <a:p>
            <a:r>
              <a:rPr lang="en-GB"/>
              <a:t>Insert Confidentiality Level in slide footer </a:t>
            </a:r>
          </a:p>
        </p:txBody>
      </p:sp>
      <p:sp>
        <p:nvSpPr>
          <p:cNvPr id="5" name="Date Placeholder 4"/>
          <p:cNvSpPr>
            <a:spLocks noGrp="1"/>
          </p:cNvSpPr>
          <p:nvPr>
            <p:ph type="dt" sz="half" idx="2"/>
          </p:nvPr>
        </p:nvSpPr>
        <p:spPr>
          <a:xfrm>
            <a:off x="6137275" y="4712099"/>
            <a:ext cx="1567900" cy="238889"/>
          </a:xfrm>
          <a:prstGeom prst="rect">
            <a:avLst/>
          </a:prstGeom>
        </p:spPr>
        <p:txBody>
          <a:bodyPr vert="horz" lIns="0" tIns="0" rIns="0" bIns="0" rtlCol="0" anchor="b" anchorCtr="0"/>
          <a:lstStyle>
            <a:lvl1pPr>
              <a:defRPr lang="en-GB" sz="800" smtClean="0">
                <a:latin typeface="Vodafone Lt" panose="020B0606040202020204" pitchFamily="34" charset="0"/>
              </a:defRPr>
            </a:lvl1pPr>
          </a:lstStyle>
          <a:p>
            <a:fld id="{43F9EC2C-6771-AF47-897F-6EA10AAE18DD}" type="datetime4">
              <a:rPr lang="en-GB" smtClean="0"/>
              <a:t>14 July 2021</a:t>
            </a:fld>
            <a:endParaRPr lang="en-GB" dirty="0"/>
          </a:p>
        </p:txBody>
      </p:sp>
      <p:pic>
        <p:nvPicPr>
          <p:cNvPr id="9" name="Picture 8">
            <a:extLst>
              <a:ext uri="{FF2B5EF4-FFF2-40B4-BE49-F238E27FC236}">
                <a16:creationId xmlns:a16="http://schemas.microsoft.com/office/drawing/2014/main" id="{43A98DC4-8798-1246-BB65-D4FF449CFE78}"/>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8496840" y="4547241"/>
            <a:ext cx="396335" cy="396000"/>
          </a:xfrm>
          <a:prstGeom prst="rect">
            <a:avLst/>
          </a:prstGeom>
        </p:spPr>
      </p:pic>
      <p:sp>
        <p:nvSpPr>
          <p:cNvPr id="7" name="MSIPCMContentMarking" descr="{&quot;HashCode&quot;:-1699574231,&quot;Placement&quot;:&quot;Footer&quot;,&quot;Top&quot;:388.380066,&quot;Left&quot;:0.0,&quot;SlideWidth&quot;:720,&quot;SlideHeight&quot;:405}">
            <a:extLst>
              <a:ext uri="{FF2B5EF4-FFF2-40B4-BE49-F238E27FC236}">
                <a16:creationId xmlns:a16="http://schemas.microsoft.com/office/drawing/2014/main" id="{E3A3FF5B-59A0-4522-B84C-753A8BE657D9}"/>
              </a:ext>
            </a:extLst>
          </p:cNvPr>
          <p:cNvSpPr txBox="1"/>
          <p:nvPr userDrawn="1"/>
        </p:nvSpPr>
        <p:spPr>
          <a:xfrm>
            <a:off x="0" y="4932427"/>
            <a:ext cx="619703" cy="211073"/>
          </a:xfrm>
          <a:prstGeom prst="rect">
            <a:avLst/>
          </a:prstGeom>
        </p:spPr>
        <p:txBody>
          <a:bodyPr vert="horz" wrap="square" lIns="0" tIns="0" rIns="0" bIns="0" rtlCol="0" anchor="ctr" anchorCtr="1">
            <a:noAutofit/>
          </a:bodyPr>
          <a:lstStyle/>
          <a:p>
            <a:pPr marL="0" indent="0" algn="l">
              <a:spcBef>
                <a:spcPts val="0"/>
              </a:spcBef>
              <a:spcAft>
                <a:spcPts val="0"/>
              </a:spcAft>
              <a:buFont typeface="Arial" pitchFamily="34" charset="0"/>
              <a:buNone/>
            </a:pPr>
            <a:r>
              <a:rPr lang="en-US" sz="700">
                <a:solidFill>
                  <a:srgbClr val="000000"/>
                </a:solidFill>
                <a:latin typeface="Calibri" panose="020F0502020204030204" pitchFamily="34" charset="0"/>
              </a:rPr>
              <a:t>C2 General</a:t>
            </a:r>
            <a:endParaRPr lang="en-US" sz="7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843687732"/>
      </p:ext>
    </p:extLst>
  </p:cSld>
  <p:clrMap bg1="lt1" tx1="dk1" bg2="lt2" tx2="dk2" accent1="accent1" accent2="accent2" accent3="accent3" accent4="accent4" accent5="accent5" accent6="accent6" hlink="hlink" folHlink="folHlink"/>
  <p:sldLayoutIdLst>
    <p:sldLayoutId id="2147483675" r:id="rId1"/>
    <p:sldLayoutId id="2147483758" r:id="rId2"/>
    <p:sldLayoutId id="2147483759" r:id="rId3"/>
    <p:sldLayoutId id="2147483760" r:id="rId4"/>
    <p:sldLayoutId id="2147483761" r:id="rId5"/>
    <p:sldLayoutId id="2147483650" r:id="rId6"/>
    <p:sldLayoutId id="2147483765" r:id="rId7"/>
  </p:sldLayoutIdLst>
  <p:hf hdr="0"/>
  <p:txStyles>
    <p:titleStyle>
      <a:lvl1pPr algn="l" defTabSz="914400" rtl="0" eaLnBrk="1" latinLnBrk="0" hangingPunct="1">
        <a:lnSpc>
          <a:spcPct val="80000"/>
        </a:lnSpc>
        <a:spcBef>
          <a:spcPct val="0"/>
        </a:spcBef>
        <a:buNone/>
        <a:defRPr sz="2400" b="1" kern="1200">
          <a:solidFill>
            <a:schemeClr val="accent1"/>
          </a:solidFill>
          <a:latin typeface="Vodafone Rg" pitchFamily="34" charset="0"/>
          <a:ea typeface="+mj-ea"/>
          <a:cs typeface="+mj-cs"/>
        </a:defRPr>
      </a:lvl1pPr>
    </p:titleStyle>
    <p:body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58" userDrawn="1">
          <p15:clr>
            <a:srgbClr val="F26B43"/>
          </p15:clr>
        </p15:guide>
        <p15:guide id="3" orient="horz" pos="2820" userDrawn="1">
          <p15:clr>
            <a:srgbClr val="F26B43"/>
          </p15:clr>
        </p15:guide>
        <p15:guide id="4" pos="5602" userDrawn="1">
          <p15:clr>
            <a:srgbClr val="F26B43"/>
          </p15:clr>
        </p15:guide>
        <p15:guide id="5" pos="2812" userDrawn="1">
          <p15:clr>
            <a:srgbClr val="F26B43"/>
          </p15:clr>
        </p15:guide>
        <p15:guide id="6" pos="2948" userDrawn="1">
          <p15:clr>
            <a:srgbClr val="F26B43"/>
          </p15:clr>
        </p15:guide>
        <p15:guide id="7" orient="horz" pos="55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5BF00D03-4DE4-3046-A452-EF040466C954}"/>
              </a:ext>
            </a:extLst>
          </p:cNvPr>
          <p:cNvSpPr>
            <a:spLocks noGrp="1"/>
          </p:cNvSpPr>
          <p:nvPr>
            <p:ph type="ctrTitle"/>
          </p:nvPr>
        </p:nvSpPr>
        <p:spPr>
          <a:xfrm>
            <a:off x="1152000" y="1851750"/>
            <a:ext cx="6840000" cy="1440000"/>
          </a:xfrm>
        </p:spPr>
        <p:txBody>
          <a:bodyPr/>
          <a:lstStyle/>
          <a:p>
            <a:r>
              <a:rPr lang="en-US" dirty="0"/>
              <a:t>Basics of Machine Learning</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a:xfrm>
            <a:off x="253395" y="4712099"/>
            <a:ext cx="2087880" cy="238889"/>
          </a:xfrm>
        </p:spPr>
        <p:txBody>
          <a:bodyPr/>
          <a:lstStyle/>
          <a:p>
            <a:r>
              <a:rPr lang="en-GB" dirty="0"/>
              <a:t>C2 General</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a:xfrm>
            <a:off x="4365295" y="4713136"/>
            <a:ext cx="413410" cy="238889"/>
          </a:xfrm>
        </p:spPr>
        <p:txBody>
          <a:bodyPr/>
          <a:lstStyle/>
          <a:p>
            <a:fld id="{72A83A2B-3358-44F8-83A0-4598795D8FB5}" type="slidenum">
              <a:rPr lang="en-GB" smtClean="0"/>
              <a:pPr/>
              <a:t>1</a:t>
            </a:fld>
            <a:endParaRPr lang="en-GB" dirty="0"/>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a:xfrm>
            <a:off x="6137275" y="4712099"/>
            <a:ext cx="2133600" cy="238889"/>
          </a:xfrm>
        </p:spPr>
        <p:txBody>
          <a:bodyPr/>
          <a:lstStyle/>
          <a:p>
            <a:fld id="{607B476A-DEAE-0045-9EC7-6E5EAABDAD36}" type="datetime4">
              <a:rPr lang="en-GB" smtClean="0"/>
              <a:t>14 July 2021</a:t>
            </a:fld>
            <a:endParaRPr lang="en-GB"/>
          </a:p>
        </p:txBody>
      </p:sp>
      <p:sp>
        <p:nvSpPr>
          <p:cNvPr id="2" name="TextBox 1">
            <a:extLst>
              <a:ext uri="{FF2B5EF4-FFF2-40B4-BE49-F238E27FC236}">
                <a16:creationId xmlns:a16="http://schemas.microsoft.com/office/drawing/2014/main" id="{4A8C8307-A1D3-4360-B08E-BEA8FEFF1539}"/>
              </a:ext>
            </a:extLst>
          </p:cNvPr>
          <p:cNvSpPr txBox="1"/>
          <p:nvPr/>
        </p:nvSpPr>
        <p:spPr>
          <a:xfrm>
            <a:off x="165100" y="3968750"/>
            <a:ext cx="1752600" cy="387350"/>
          </a:xfrm>
          <a:prstGeom prst="rect">
            <a:avLst/>
          </a:prstGeom>
        </p:spPr>
        <p:txBody>
          <a:bodyPr wrap="square" lIns="0" tIns="0" rIns="0" bIns="0" rtlCol="0">
            <a:noAutofit/>
          </a:bodyPr>
          <a:lstStyle/>
          <a:p>
            <a:pPr marL="0" indent="0">
              <a:buFont typeface="Arial" pitchFamily="34" charset="0"/>
              <a:buNone/>
            </a:pPr>
            <a:endParaRPr lang="en-US" dirty="0">
              <a:latin typeface="Vodafone Rg" pitchFamily="34" charset="0"/>
            </a:endParaRPr>
          </a:p>
        </p:txBody>
      </p:sp>
      <p:sp>
        <p:nvSpPr>
          <p:cNvPr id="6" name="TextBox 5">
            <a:extLst>
              <a:ext uri="{FF2B5EF4-FFF2-40B4-BE49-F238E27FC236}">
                <a16:creationId xmlns:a16="http://schemas.microsoft.com/office/drawing/2014/main" id="{347CC8EC-E55E-48D0-9211-51339C27ADD2}"/>
              </a:ext>
            </a:extLst>
          </p:cNvPr>
          <p:cNvSpPr txBox="1"/>
          <p:nvPr/>
        </p:nvSpPr>
        <p:spPr>
          <a:xfrm>
            <a:off x="253395" y="3759200"/>
            <a:ext cx="3022600" cy="914400"/>
          </a:xfrm>
          <a:prstGeom prst="rect">
            <a:avLst/>
          </a:prstGeom>
        </p:spPr>
        <p:txBody>
          <a:bodyPr wrap="none" lIns="0" tIns="0" rIns="0" bIns="0" rtlCol="0">
            <a:noAutofit/>
          </a:bodyPr>
          <a:lstStyle/>
          <a:p>
            <a:pPr marL="0" indent="0">
              <a:buFont typeface="Arial" pitchFamily="34" charset="0"/>
              <a:buNone/>
            </a:pPr>
            <a:r>
              <a:rPr lang="en-US" b="1" i="1" dirty="0">
                <a:solidFill>
                  <a:schemeClr val="bg1"/>
                </a:solidFill>
                <a:latin typeface="Vodafone Rg" pitchFamily="34" charset="0"/>
              </a:rPr>
              <a:t>Author:</a:t>
            </a:r>
          </a:p>
          <a:p>
            <a:pPr marL="0" indent="0">
              <a:buFont typeface="Arial" pitchFamily="34" charset="0"/>
              <a:buNone/>
            </a:pPr>
            <a:r>
              <a:rPr lang="en-US" b="1" i="1" dirty="0">
                <a:solidFill>
                  <a:schemeClr val="bg1"/>
                </a:solidFill>
                <a:latin typeface="Vodafone Rg" pitchFamily="34" charset="0"/>
              </a:rPr>
              <a:t>Ramachandran Chandrasekaran</a:t>
            </a:r>
          </a:p>
          <a:p>
            <a:pPr marL="0" indent="0">
              <a:buFont typeface="Arial" pitchFamily="34" charset="0"/>
              <a:buNone/>
            </a:pPr>
            <a:r>
              <a:rPr lang="en-US" b="1" i="1" dirty="0">
                <a:solidFill>
                  <a:schemeClr val="bg1"/>
                </a:solidFill>
                <a:latin typeface="Vodafone Rg" pitchFamily="34" charset="0"/>
              </a:rPr>
              <a:t>16</a:t>
            </a:r>
            <a:r>
              <a:rPr lang="en-US" b="1" i="1" baseline="30000" dirty="0">
                <a:solidFill>
                  <a:schemeClr val="bg1"/>
                </a:solidFill>
                <a:latin typeface="Vodafone Rg" pitchFamily="34" charset="0"/>
              </a:rPr>
              <a:t>th</a:t>
            </a:r>
            <a:r>
              <a:rPr lang="en-US" b="1" i="1" dirty="0">
                <a:solidFill>
                  <a:schemeClr val="bg1"/>
                </a:solidFill>
                <a:latin typeface="Vodafone Rg" pitchFamily="34" charset="0"/>
              </a:rPr>
              <a:t> July 2021</a:t>
            </a:r>
          </a:p>
        </p:txBody>
      </p:sp>
    </p:spTree>
    <p:extLst>
      <p:ext uri="{BB962C8B-B14F-4D97-AF65-F5344CB8AC3E}">
        <p14:creationId xmlns:p14="http://schemas.microsoft.com/office/powerpoint/2010/main" val="336175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Linear Algebra Walk-Through – Dimensionality</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10</a:t>
            </a:fld>
            <a:endParaRPr lang="en-GB" dirty="0"/>
          </a:p>
        </p:txBody>
      </p:sp>
      <p:sp>
        <p:nvSpPr>
          <p:cNvPr id="15" name="Content Placeholder 14"/>
          <p:cNvSpPr>
            <a:spLocks noGrp="1"/>
          </p:cNvSpPr>
          <p:nvPr>
            <p:ph idx="13"/>
          </p:nvPr>
        </p:nvSpPr>
        <p:spPr>
          <a:xfrm>
            <a:off x="250824" y="873457"/>
            <a:ext cx="5886451" cy="3603293"/>
          </a:xfrm>
        </p:spPr>
        <p:txBody>
          <a:bodyPr/>
          <a:lstStyle/>
          <a:p>
            <a:r>
              <a:rPr lang="en-US" b="1" i="1" dirty="0">
                <a:solidFill>
                  <a:schemeClr val="bg1"/>
                </a:solidFill>
              </a:rPr>
              <a:t>One easy choice is a unit vector in the x and the y directions. So we could take (0, 1) and (1, 0). So if you gave me (2, 3.5), then 2 * (1, 0) + 3.5 * (0, 1) = (2, 3.5), and you see the way we’ve done the multiplication and addition there.</a:t>
            </a:r>
          </a:p>
          <a:p>
            <a:endParaRPr lang="en-US" b="1" i="1" dirty="0">
              <a:solidFill>
                <a:schemeClr val="bg1"/>
              </a:solidFill>
            </a:endParaRPr>
          </a:p>
          <a:p>
            <a:r>
              <a:rPr lang="en-US" b="1" i="1" dirty="0">
                <a:solidFill>
                  <a:schemeClr val="bg1"/>
                </a:solidFill>
              </a:rPr>
              <a:t>You should prove to yourself that given any point on the 2D space, you can easily find constants to multiply with this choice of vectors to get that point. We call such a set of points, a </a:t>
            </a:r>
            <a:r>
              <a:rPr lang="en-US" b="1" i="1" dirty="0">
                <a:solidFill>
                  <a:schemeClr val="bg1"/>
                </a:solidFill>
                <a:highlight>
                  <a:srgbClr val="FF0000"/>
                </a:highlight>
              </a:rPr>
              <a:t>basis</a:t>
            </a:r>
            <a:r>
              <a:rPr lang="en-US" b="1" i="1" dirty="0">
                <a:solidFill>
                  <a:schemeClr val="bg1"/>
                </a:solidFill>
              </a:rPr>
              <a:t>, and the basis is said to </a:t>
            </a:r>
            <a:r>
              <a:rPr lang="en-US" b="1" i="1" dirty="0">
                <a:solidFill>
                  <a:schemeClr val="bg1"/>
                </a:solidFill>
                <a:highlight>
                  <a:srgbClr val="FF0000"/>
                </a:highlight>
              </a:rPr>
              <a:t>span</a:t>
            </a:r>
            <a:r>
              <a:rPr lang="en-US" b="1" i="1" dirty="0">
                <a:solidFill>
                  <a:schemeClr val="bg1"/>
                </a:solidFill>
              </a:rPr>
              <a:t> the entire 2D linear space.</a:t>
            </a: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pic>
        <p:nvPicPr>
          <p:cNvPr id="7" name="Picture 6" descr="Chart, scatter chart&#10;&#10;Description automatically generated">
            <a:extLst>
              <a:ext uri="{FF2B5EF4-FFF2-40B4-BE49-F238E27FC236}">
                <a16:creationId xmlns:a16="http://schemas.microsoft.com/office/drawing/2014/main" id="{28983361-3A2B-4C58-BCF0-15BC98A1971C}"/>
              </a:ext>
            </a:extLst>
          </p:cNvPr>
          <p:cNvPicPr>
            <a:picLocks noChangeAspect="1"/>
          </p:cNvPicPr>
          <p:nvPr/>
        </p:nvPicPr>
        <p:blipFill>
          <a:blip r:embed="rId3"/>
          <a:stretch>
            <a:fillRect/>
          </a:stretch>
        </p:blipFill>
        <p:spPr>
          <a:xfrm>
            <a:off x="6425584" y="240716"/>
            <a:ext cx="2559182" cy="1651085"/>
          </a:xfrm>
          <a:prstGeom prst="rect">
            <a:avLst/>
          </a:prstGeom>
        </p:spPr>
      </p:pic>
      <p:pic>
        <p:nvPicPr>
          <p:cNvPr id="11" name="Picture 10" descr="A picture containing text, light&#10;&#10;Description automatically generated">
            <a:extLst>
              <a:ext uri="{FF2B5EF4-FFF2-40B4-BE49-F238E27FC236}">
                <a16:creationId xmlns:a16="http://schemas.microsoft.com/office/drawing/2014/main" id="{283EB45F-C615-4266-B7EA-BCA5BAEDE05A}"/>
              </a:ext>
            </a:extLst>
          </p:cNvPr>
          <p:cNvPicPr>
            <a:picLocks noChangeAspect="1"/>
          </p:cNvPicPr>
          <p:nvPr/>
        </p:nvPicPr>
        <p:blipFill>
          <a:blip r:embed="rId4"/>
          <a:stretch>
            <a:fillRect/>
          </a:stretch>
        </p:blipFill>
        <p:spPr>
          <a:xfrm>
            <a:off x="6425584" y="2257195"/>
            <a:ext cx="2559182" cy="1651085"/>
          </a:xfrm>
          <a:prstGeom prst="rect">
            <a:avLst/>
          </a:prstGeom>
        </p:spPr>
      </p:pic>
    </p:spTree>
    <p:extLst>
      <p:ext uri="{BB962C8B-B14F-4D97-AF65-F5344CB8AC3E}">
        <p14:creationId xmlns:p14="http://schemas.microsoft.com/office/powerpoint/2010/main" val="133892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Vector Subspaces</a:t>
            </a:r>
          </a:p>
        </p:txBody>
      </p:sp>
      <p:sp>
        <p:nvSpPr>
          <p:cNvPr id="6" name="Footer Placeholder 5">
            <a:extLst>
              <a:ext uri="{FF2B5EF4-FFF2-40B4-BE49-F238E27FC236}">
                <a16:creationId xmlns:a16="http://schemas.microsoft.com/office/drawing/2014/main" id="{F39545FA-9FBA-9842-A539-A508D7C284DE}"/>
              </a:ext>
            </a:extLst>
          </p:cNvPr>
          <p:cNvSpPr>
            <a:spLocks noGrp="1"/>
          </p:cNvSpPr>
          <p:nvPr>
            <p:ph type="ftr" sz="quarter" idx="10"/>
          </p:nvPr>
        </p:nvSpPr>
        <p:spPr/>
        <p:txBody>
          <a:bodyPr/>
          <a:lstStyle/>
          <a:p>
            <a:r>
              <a:rPr lang="en-GB" dirty="0"/>
              <a:t>C2 General</a:t>
            </a:r>
          </a:p>
        </p:txBody>
      </p:sp>
      <p:sp>
        <p:nvSpPr>
          <p:cNvPr id="4" name="Slide Number Placeholder 3"/>
          <p:cNvSpPr>
            <a:spLocks noGrp="1"/>
          </p:cNvSpPr>
          <p:nvPr>
            <p:ph type="sldNum" sz="quarter" idx="11"/>
          </p:nvPr>
        </p:nvSpPr>
        <p:spPr/>
        <p:txBody>
          <a:bodyPr/>
          <a:lstStyle/>
          <a:p>
            <a:fld id="{72A83A2B-3358-44F8-83A0-4598795D8FB5}" type="slidenum">
              <a:rPr lang="en-GB" smtClean="0"/>
              <a:pPr/>
              <a:t>11</a:t>
            </a:fld>
            <a:endParaRPr lang="en-GB" dirty="0"/>
          </a:p>
        </p:txBody>
      </p:sp>
      <p:sp>
        <p:nvSpPr>
          <p:cNvPr id="3" name="Date Placeholder 2"/>
          <p:cNvSpPr>
            <a:spLocks noGrp="1"/>
          </p:cNvSpPr>
          <p:nvPr>
            <p:ph type="dt" sz="half" idx="12"/>
          </p:nvPr>
        </p:nvSpPr>
        <p:spPr/>
        <p:txBody>
          <a:bodyPr/>
          <a:lstStyle/>
          <a:p>
            <a:fld id="{4F137C26-E64B-284A-973A-C97CE864901D}" type="datetime4">
              <a:rPr lang="en-GB" smtClean="0"/>
              <a:t>14 July 2021</a:t>
            </a:fld>
            <a:endParaRPr lang="en-GB"/>
          </a:p>
        </p:txBody>
      </p:sp>
      <p:sp>
        <p:nvSpPr>
          <p:cNvPr id="5" name="Text Placeholder 4"/>
          <p:cNvSpPr>
            <a:spLocks noGrp="1"/>
          </p:cNvSpPr>
          <p:nvPr>
            <p:ph type="body" sz="quarter" idx="13"/>
          </p:nvPr>
        </p:nvSpPr>
        <p:spPr/>
        <p:txBody>
          <a:bodyPr/>
          <a:lstStyle/>
          <a:p>
            <a:r>
              <a:rPr lang="en-GB" dirty="0"/>
              <a:t>05</a:t>
            </a:r>
          </a:p>
        </p:txBody>
      </p:sp>
    </p:spTree>
    <p:extLst>
      <p:ext uri="{BB962C8B-B14F-4D97-AF65-F5344CB8AC3E}">
        <p14:creationId xmlns:p14="http://schemas.microsoft.com/office/powerpoint/2010/main" val="124149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Linear Algebra Walk-Through – Subspaces</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12</a:t>
            </a:fld>
            <a:endParaRPr lang="en-GB" dirty="0"/>
          </a:p>
        </p:txBody>
      </p:sp>
      <p:sp>
        <p:nvSpPr>
          <p:cNvPr id="15" name="Content Placeholder 14"/>
          <p:cNvSpPr>
            <a:spLocks noGrp="1"/>
          </p:cNvSpPr>
          <p:nvPr>
            <p:ph idx="13"/>
          </p:nvPr>
        </p:nvSpPr>
        <p:spPr>
          <a:xfrm>
            <a:off x="250825" y="708213"/>
            <a:ext cx="6015504" cy="3768538"/>
          </a:xfrm>
        </p:spPr>
        <p:txBody>
          <a:bodyPr/>
          <a:lstStyle/>
          <a:p>
            <a:r>
              <a:rPr lang="en-US" b="1" i="1" dirty="0">
                <a:solidFill>
                  <a:schemeClr val="bg1"/>
                </a:solidFill>
              </a:rPr>
              <a:t>One important concept before we step back into machine learning and away from the mathematical bits is the concept of a subspace. A subspace, also called a manifold, is a subset of a linear space.</a:t>
            </a:r>
          </a:p>
          <a:p>
            <a:endParaRPr lang="en-US" b="1" i="1" dirty="0">
              <a:solidFill>
                <a:schemeClr val="bg1"/>
              </a:solidFill>
            </a:endParaRPr>
          </a:p>
          <a:p>
            <a:r>
              <a:rPr lang="en-US" b="1" i="1" dirty="0">
                <a:solidFill>
                  <a:schemeClr val="bg1"/>
                </a:solidFill>
              </a:rPr>
              <a:t>For example, we could have a linear subspace for the 2D linear space by restricting the second component to zero.</a:t>
            </a:r>
          </a:p>
          <a:p>
            <a:endParaRPr lang="en-US" b="1" i="1" dirty="0">
              <a:solidFill>
                <a:schemeClr val="bg1"/>
              </a:solidFill>
            </a:endParaRPr>
          </a:p>
          <a:p>
            <a:r>
              <a:rPr lang="en-US" b="1" i="1" dirty="0">
                <a:solidFill>
                  <a:schemeClr val="bg1"/>
                </a:solidFill>
              </a:rPr>
              <a:t>If you think about it, now you’re really just stuck with real numbers since the second component isn’t very helpful–and real numbers form a 1D linear space.</a:t>
            </a:r>
          </a:p>
          <a:p>
            <a:endParaRPr lang="en-US" b="1" i="1" dirty="0">
              <a:solidFill>
                <a:schemeClr val="bg1"/>
              </a:solidFill>
            </a:endParaRPr>
          </a:p>
          <a:p>
            <a:r>
              <a:rPr lang="en-US" b="1" i="1" dirty="0">
                <a:solidFill>
                  <a:schemeClr val="bg1"/>
                </a:solidFill>
              </a:rPr>
              <a:t>Another example would be to put the restriction that both the components must be equal.</a:t>
            </a: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pic>
        <p:nvPicPr>
          <p:cNvPr id="9" name="Picture 8" descr="A picture containing shape&#10;&#10;Description automatically generated">
            <a:extLst>
              <a:ext uri="{FF2B5EF4-FFF2-40B4-BE49-F238E27FC236}">
                <a16:creationId xmlns:a16="http://schemas.microsoft.com/office/drawing/2014/main" id="{0124F9D5-ABDF-4850-8837-B5B3EEEE63BC}"/>
              </a:ext>
            </a:extLst>
          </p:cNvPr>
          <p:cNvPicPr>
            <a:picLocks noChangeAspect="1"/>
          </p:cNvPicPr>
          <p:nvPr/>
        </p:nvPicPr>
        <p:blipFill>
          <a:blip r:embed="rId3"/>
          <a:stretch>
            <a:fillRect/>
          </a:stretch>
        </p:blipFill>
        <p:spPr>
          <a:xfrm>
            <a:off x="6425584" y="192512"/>
            <a:ext cx="2559182" cy="1651085"/>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6E3D6C7C-403B-4333-B99D-6C33F3058C32}"/>
              </a:ext>
            </a:extLst>
          </p:cNvPr>
          <p:cNvPicPr>
            <a:picLocks noChangeAspect="1"/>
          </p:cNvPicPr>
          <p:nvPr/>
        </p:nvPicPr>
        <p:blipFill>
          <a:blip r:embed="rId4"/>
          <a:stretch>
            <a:fillRect/>
          </a:stretch>
        </p:blipFill>
        <p:spPr>
          <a:xfrm>
            <a:off x="6425584" y="2117797"/>
            <a:ext cx="2559182" cy="1651085"/>
          </a:xfrm>
          <a:prstGeom prst="rect">
            <a:avLst/>
          </a:prstGeom>
        </p:spPr>
      </p:pic>
    </p:spTree>
    <p:extLst>
      <p:ext uri="{BB962C8B-B14F-4D97-AF65-F5344CB8AC3E}">
        <p14:creationId xmlns:p14="http://schemas.microsoft.com/office/powerpoint/2010/main" val="188853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Principal Component Analysis (PCA)</a:t>
            </a:r>
          </a:p>
        </p:txBody>
      </p:sp>
      <p:sp>
        <p:nvSpPr>
          <p:cNvPr id="6" name="Footer Placeholder 5">
            <a:extLst>
              <a:ext uri="{FF2B5EF4-FFF2-40B4-BE49-F238E27FC236}">
                <a16:creationId xmlns:a16="http://schemas.microsoft.com/office/drawing/2014/main" id="{F39545FA-9FBA-9842-A539-A508D7C284DE}"/>
              </a:ext>
            </a:extLst>
          </p:cNvPr>
          <p:cNvSpPr>
            <a:spLocks noGrp="1"/>
          </p:cNvSpPr>
          <p:nvPr>
            <p:ph type="ftr" sz="quarter" idx="10"/>
          </p:nvPr>
        </p:nvSpPr>
        <p:spPr/>
        <p:txBody>
          <a:bodyPr/>
          <a:lstStyle/>
          <a:p>
            <a:r>
              <a:rPr lang="en-GB" dirty="0"/>
              <a:t>C2 General</a:t>
            </a:r>
          </a:p>
        </p:txBody>
      </p:sp>
      <p:sp>
        <p:nvSpPr>
          <p:cNvPr id="4" name="Slide Number Placeholder 3"/>
          <p:cNvSpPr>
            <a:spLocks noGrp="1"/>
          </p:cNvSpPr>
          <p:nvPr>
            <p:ph type="sldNum" sz="quarter" idx="11"/>
          </p:nvPr>
        </p:nvSpPr>
        <p:spPr/>
        <p:txBody>
          <a:bodyPr/>
          <a:lstStyle/>
          <a:p>
            <a:fld id="{72A83A2B-3358-44F8-83A0-4598795D8FB5}" type="slidenum">
              <a:rPr lang="en-GB" smtClean="0"/>
              <a:pPr/>
              <a:t>13</a:t>
            </a:fld>
            <a:endParaRPr lang="en-GB" dirty="0"/>
          </a:p>
        </p:txBody>
      </p:sp>
      <p:sp>
        <p:nvSpPr>
          <p:cNvPr id="3" name="Date Placeholder 2"/>
          <p:cNvSpPr>
            <a:spLocks noGrp="1"/>
          </p:cNvSpPr>
          <p:nvPr>
            <p:ph type="dt" sz="half" idx="12"/>
          </p:nvPr>
        </p:nvSpPr>
        <p:spPr/>
        <p:txBody>
          <a:bodyPr/>
          <a:lstStyle/>
          <a:p>
            <a:fld id="{4F137C26-E64B-284A-973A-C97CE864901D}" type="datetime4">
              <a:rPr lang="en-GB" smtClean="0"/>
              <a:t>14 July 2021</a:t>
            </a:fld>
            <a:endParaRPr lang="en-GB"/>
          </a:p>
        </p:txBody>
      </p:sp>
      <p:sp>
        <p:nvSpPr>
          <p:cNvPr id="5" name="Text Placeholder 4"/>
          <p:cNvSpPr>
            <a:spLocks noGrp="1"/>
          </p:cNvSpPr>
          <p:nvPr>
            <p:ph type="body" sz="quarter" idx="13"/>
          </p:nvPr>
        </p:nvSpPr>
        <p:spPr/>
        <p:txBody>
          <a:bodyPr/>
          <a:lstStyle/>
          <a:p>
            <a:r>
              <a:rPr lang="en-GB" dirty="0"/>
              <a:t>06</a:t>
            </a:r>
          </a:p>
        </p:txBody>
      </p:sp>
    </p:spTree>
    <p:extLst>
      <p:ext uri="{BB962C8B-B14F-4D97-AF65-F5344CB8AC3E}">
        <p14:creationId xmlns:p14="http://schemas.microsoft.com/office/powerpoint/2010/main" val="263418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Principal Component Analysis (PCA)</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14</a:t>
            </a:fld>
            <a:endParaRPr lang="en-GB" dirty="0"/>
          </a:p>
        </p:txBody>
      </p:sp>
      <p:sp>
        <p:nvSpPr>
          <p:cNvPr id="15" name="Content Placeholder 14"/>
          <p:cNvSpPr>
            <a:spLocks noGrp="1"/>
          </p:cNvSpPr>
          <p:nvPr>
            <p:ph idx="13"/>
          </p:nvPr>
        </p:nvSpPr>
        <p:spPr>
          <a:xfrm>
            <a:off x="250824" y="873457"/>
            <a:ext cx="6087223" cy="3603293"/>
          </a:xfrm>
        </p:spPr>
        <p:txBody>
          <a:bodyPr/>
          <a:lstStyle/>
          <a:p>
            <a:r>
              <a:rPr lang="en-US" b="1" i="1" dirty="0">
                <a:solidFill>
                  <a:schemeClr val="bg1"/>
                </a:solidFill>
              </a:rPr>
              <a:t>PCA is a dimensionality reduction technique which tries to find a linear subspace of the data that you currently have. </a:t>
            </a:r>
          </a:p>
          <a:p>
            <a:endParaRPr lang="en-US" b="1" i="1" dirty="0">
              <a:solidFill>
                <a:schemeClr val="bg1"/>
              </a:solidFill>
            </a:endParaRPr>
          </a:p>
          <a:p>
            <a:r>
              <a:rPr lang="en-US" b="1" i="1" dirty="0">
                <a:solidFill>
                  <a:schemeClr val="bg1"/>
                </a:solidFill>
              </a:rPr>
              <a:t>So starting from a large set of attributes, you shrink it using PCA to a small set of attributes, which PCA calls as principal components. </a:t>
            </a:r>
          </a:p>
          <a:p>
            <a:endParaRPr lang="en-US" b="1" i="1" dirty="0">
              <a:solidFill>
                <a:schemeClr val="bg1"/>
              </a:solidFill>
            </a:endParaRPr>
          </a:p>
          <a:p>
            <a:r>
              <a:rPr lang="en-US" b="1" i="1" dirty="0">
                <a:solidFill>
                  <a:schemeClr val="bg1"/>
                </a:solidFill>
              </a:rPr>
              <a:t>PCA assumes that these principal components are orthogonal to each other, and while this may not always be the case, in practice, PCA usually works reasonably well.</a:t>
            </a: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pic>
        <p:nvPicPr>
          <p:cNvPr id="8" name="Picture 7" descr="A picture containing sky, different, line&#10;&#10;Description automatically generated">
            <a:extLst>
              <a:ext uri="{FF2B5EF4-FFF2-40B4-BE49-F238E27FC236}">
                <a16:creationId xmlns:a16="http://schemas.microsoft.com/office/drawing/2014/main" id="{D2EAAF85-D8EB-471D-AE33-0ABA9777258F}"/>
              </a:ext>
            </a:extLst>
          </p:cNvPr>
          <p:cNvPicPr>
            <a:picLocks noChangeAspect="1"/>
          </p:cNvPicPr>
          <p:nvPr/>
        </p:nvPicPr>
        <p:blipFill>
          <a:blip r:embed="rId3"/>
          <a:stretch>
            <a:fillRect/>
          </a:stretch>
        </p:blipFill>
        <p:spPr>
          <a:xfrm>
            <a:off x="6425584" y="1298345"/>
            <a:ext cx="2559182" cy="1651085"/>
          </a:xfrm>
          <a:prstGeom prst="rect">
            <a:avLst/>
          </a:prstGeom>
        </p:spPr>
      </p:pic>
    </p:spTree>
    <p:extLst>
      <p:ext uri="{BB962C8B-B14F-4D97-AF65-F5344CB8AC3E}">
        <p14:creationId xmlns:p14="http://schemas.microsoft.com/office/powerpoint/2010/main" val="344656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Principal Component Analysis (PCA)</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15</a:t>
            </a:fld>
            <a:endParaRPr lang="en-GB" dirty="0"/>
          </a:p>
        </p:txBody>
      </p:sp>
      <p:sp>
        <p:nvSpPr>
          <p:cNvPr id="15" name="Content Placeholder 14"/>
          <p:cNvSpPr>
            <a:spLocks noGrp="1"/>
          </p:cNvSpPr>
          <p:nvPr>
            <p:ph idx="13"/>
          </p:nvPr>
        </p:nvSpPr>
        <p:spPr>
          <a:xfrm>
            <a:off x="250824" y="873457"/>
            <a:ext cx="6167905" cy="3603293"/>
          </a:xfrm>
        </p:spPr>
        <p:txBody>
          <a:bodyPr/>
          <a:lstStyle/>
          <a:p>
            <a:r>
              <a:rPr lang="en-US" b="1" i="1" dirty="0">
                <a:solidFill>
                  <a:schemeClr val="bg1"/>
                </a:solidFill>
              </a:rPr>
              <a:t>PCA transforms a set of vectors in a linear space to an orthogonal basis in a subspace.</a:t>
            </a:r>
          </a:p>
          <a:p>
            <a:endParaRPr lang="en-US" b="1" i="1" dirty="0">
              <a:solidFill>
                <a:schemeClr val="bg1"/>
              </a:solidFill>
            </a:endParaRPr>
          </a:p>
          <a:p>
            <a:r>
              <a:rPr lang="en-US" b="1" i="1" dirty="0">
                <a:solidFill>
                  <a:schemeClr val="bg1"/>
                </a:solidFill>
              </a:rPr>
              <a:t>The eigenvectors and eigenvalues of a matrix represent the “core” of PCA:</a:t>
            </a:r>
          </a:p>
          <a:p>
            <a:endParaRPr lang="en-US" b="1" i="1" dirty="0">
              <a:solidFill>
                <a:schemeClr val="bg1"/>
              </a:solidFill>
            </a:endParaRPr>
          </a:p>
          <a:p>
            <a:r>
              <a:rPr lang="en-US" b="1" i="1" dirty="0">
                <a:solidFill>
                  <a:schemeClr val="bg1"/>
                </a:solidFill>
              </a:rPr>
              <a:t>The eigenvectors (principal components) determine the directions of the new feature space, and the eigenvalues determine their magnitude.</a:t>
            </a: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pic>
        <p:nvPicPr>
          <p:cNvPr id="8" name="Picture 7" descr="A picture containing sky, different, line, day&#10;&#10;Description automatically generated">
            <a:extLst>
              <a:ext uri="{FF2B5EF4-FFF2-40B4-BE49-F238E27FC236}">
                <a16:creationId xmlns:a16="http://schemas.microsoft.com/office/drawing/2014/main" id="{6655327B-70E6-48BD-BFD2-E0E277B12EB3}"/>
              </a:ext>
            </a:extLst>
          </p:cNvPr>
          <p:cNvPicPr>
            <a:picLocks noChangeAspect="1"/>
          </p:cNvPicPr>
          <p:nvPr/>
        </p:nvPicPr>
        <p:blipFill>
          <a:blip r:embed="rId3"/>
          <a:stretch>
            <a:fillRect/>
          </a:stretch>
        </p:blipFill>
        <p:spPr>
          <a:xfrm>
            <a:off x="6418729" y="205978"/>
            <a:ext cx="2559182" cy="1651085"/>
          </a:xfrm>
          <a:prstGeom prst="rect">
            <a:avLst/>
          </a:prstGeom>
        </p:spPr>
      </p:pic>
      <p:pic>
        <p:nvPicPr>
          <p:cNvPr id="10" name="Picture 9" descr="A picture containing sky, different, line, day&#10;&#10;Description automatically generated">
            <a:extLst>
              <a:ext uri="{FF2B5EF4-FFF2-40B4-BE49-F238E27FC236}">
                <a16:creationId xmlns:a16="http://schemas.microsoft.com/office/drawing/2014/main" id="{84CF0020-D877-4739-AE88-DF4B95E0DE5E}"/>
              </a:ext>
            </a:extLst>
          </p:cNvPr>
          <p:cNvPicPr>
            <a:picLocks noChangeAspect="1"/>
          </p:cNvPicPr>
          <p:nvPr/>
        </p:nvPicPr>
        <p:blipFill>
          <a:blip r:embed="rId4"/>
          <a:stretch>
            <a:fillRect/>
          </a:stretch>
        </p:blipFill>
        <p:spPr>
          <a:xfrm>
            <a:off x="6418729" y="2077408"/>
            <a:ext cx="2559182" cy="1651085"/>
          </a:xfrm>
          <a:prstGeom prst="rect">
            <a:avLst/>
          </a:prstGeom>
        </p:spPr>
      </p:pic>
    </p:spTree>
    <p:extLst>
      <p:ext uri="{BB962C8B-B14F-4D97-AF65-F5344CB8AC3E}">
        <p14:creationId xmlns:p14="http://schemas.microsoft.com/office/powerpoint/2010/main" val="40687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Principal Component Analysis (PCA)</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16</a:t>
            </a:fld>
            <a:endParaRPr lang="en-GB" dirty="0"/>
          </a:p>
        </p:txBody>
      </p:sp>
      <p:sp>
        <p:nvSpPr>
          <p:cNvPr id="15" name="Content Placeholder 14"/>
          <p:cNvSpPr>
            <a:spLocks noGrp="1"/>
          </p:cNvSpPr>
          <p:nvPr>
            <p:ph idx="13"/>
          </p:nvPr>
        </p:nvSpPr>
        <p:spPr>
          <a:xfrm>
            <a:off x="250824" y="873457"/>
            <a:ext cx="6486525" cy="3603293"/>
          </a:xfrm>
        </p:spPr>
        <p:txBody>
          <a:bodyPr/>
          <a:lstStyle/>
          <a:p>
            <a:r>
              <a:rPr lang="en-US" b="1" i="1" dirty="0">
                <a:solidFill>
                  <a:schemeClr val="bg1"/>
                </a:solidFill>
              </a:rPr>
              <a:t>An eigenvalue is a number, telling you how much variance there is in the data in that direction.</a:t>
            </a:r>
          </a:p>
          <a:p>
            <a:endParaRPr lang="en-US" b="1" i="1" dirty="0">
              <a:solidFill>
                <a:schemeClr val="bg1"/>
              </a:solidFill>
            </a:endParaRPr>
          </a:p>
          <a:p>
            <a:r>
              <a:rPr lang="en-US" b="1" i="1" dirty="0">
                <a:solidFill>
                  <a:schemeClr val="bg1"/>
                </a:solidFill>
              </a:rPr>
              <a:t>Simply put, the eigenvalue is a number telling us how spread out the data is on that particular line or eigenvector.</a:t>
            </a:r>
          </a:p>
          <a:p>
            <a:endParaRPr lang="en-US" b="1" i="1" dirty="0">
              <a:solidFill>
                <a:schemeClr val="bg1"/>
              </a:solidFill>
            </a:endParaRPr>
          </a:p>
          <a:p>
            <a:r>
              <a:rPr lang="en-US" b="1" i="1" dirty="0">
                <a:solidFill>
                  <a:schemeClr val="bg1"/>
                </a:solidFill>
              </a:rPr>
              <a:t>The eigenvector with the highest eigenvalue is therefore the principal component.</a:t>
            </a: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spTree>
    <p:extLst>
      <p:ext uri="{BB962C8B-B14F-4D97-AF65-F5344CB8AC3E}">
        <p14:creationId xmlns:p14="http://schemas.microsoft.com/office/powerpoint/2010/main" val="15047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Principal Component Analysis (PCA)</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17</a:t>
            </a:fld>
            <a:endParaRPr lang="en-GB" dirty="0"/>
          </a:p>
        </p:txBody>
      </p:sp>
      <p:sp>
        <p:nvSpPr>
          <p:cNvPr id="15" name="Content Placeholder 14"/>
          <p:cNvSpPr>
            <a:spLocks noGrp="1"/>
          </p:cNvSpPr>
          <p:nvPr>
            <p:ph idx="13"/>
          </p:nvPr>
        </p:nvSpPr>
        <p:spPr>
          <a:xfrm>
            <a:off x="250824" y="873457"/>
            <a:ext cx="6486525" cy="3603293"/>
          </a:xfrm>
        </p:spPr>
        <p:txBody>
          <a:bodyPr/>
          <a:lstStyle/>
          <a:p>
            <a:r>
              <a:rPr lang="en-US" b="1" i="1" dirty="0">
                <a:solidFill>
                  <a:schemeClr val="bg1"/>
                </a:solidFill>
              </a:rPr>
              <a:t>An orthogonal basis is simply a basis where each vector is orthogonal to every other.</a:t>
            </a:r>
          </a:p>
          <a:p>
            <a:endParaRPr lang="en-US" b="1" i="1" dirty="0">
              <a:solidFill>
                <a:schemeClr val="bg1"/>
              </a:solidFill>
            </a:endParaRPr>
          </a:p>
          <a:p>
            <a:r>
              <a:rPr lang="en-US" b="1" i="1" dirty="0">
                <a:solidFill>
                  <a:schemeClr val="bg1"/>
                </a:solidFill>
              </a:rPr>
              <a:t>But that’s not the only great thing about PCA. The principal components that it gives you are in descending order of the variance explained.</a:t>
            </a:r>
          </a:p>
          <a:p>
            <a:endParaRPr lang="en-US" b="1" i="1" dirty="0">
              <a:solidFill>
                <a:schemeClr val="bg1"/>
              </a:solidFill>
            </a:endParaRPr>
          </a:p>
          <a:p>
            <a:r>
              <a:rPr lang="en-US" b="1" i="1" dirty="0">
                <a:solidFill>
                  <a:schemeClr val="bg1"/>
                </a:solidFill>
              </a:rPr>
              <a:t>What does this mean?</a:t>
            </a:r>
          </a:p>
          <a:p>
            <a:pPr marL="0" indent="0">
              <a:buNone/>
            </a:pPr>
            <a:r>
              <a:rPr lang="en-US" b="1" i="1" dirty="0">
                <a:solidFill>
                  <a:schemeClr val="bg1"/>
                </a:solidFill>
              </a:rPr>
              <a:t>It means that when you take a point in the original linear space and project it to the subspace, then along the first principal component, it will be spread the most as compared to the others.</a:t>
            </a: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spTree>
    <p:extLst>
      <p:ext uri="{BB962C8B-B14F-4D97-AF65-F5344CB8AC3E}">
        <p14:creationId xmlns:p14="http://schemas.microsoft.com/office/powerpoint/2010/main" val="162225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818" y="270834"/>
            <a:ext cx="4428132" cy="497516"/>
          </a:xfrm>
        </p:spPr>
        <p:txBody>
          <a:bodyPr/>
          <a:lstStyle/>
          <a:p>
            <a:r>
              <a:rPr lang="en-GB" dirty="0"/>
              <a:t>Uses of Principal Component Analysis</a:t>
            </a:r>
          </a:p>
        </p:txBody>
      </p:sp>
      <p:sp>
        <p:nvSpPr>
          <p:cNvPr id="6" name="Footer Placeholder 5">
            <a:extLst>
              <a:ext uri="{FF2B5EF4-FFF2-40B4-BE49-F238E27FC236}">
                <a16:creationId xmlns:a16="http://schemas.microsoft.com/office/drawing/2014/main" id="{F39545FA-9FBA-9842-A539-A508D7C284DE}"/>
              </a:ext>
            </a:extLst>
          </p:cNvPr>
          <p:cNvSpPr>
            <a:spLocks noGrp="1"/>
          </p:cNvSpPr>
          <p:nvPr>
            <p:ph type="ftr" sz="quarter" idx="10"/>
          </p:nvPr>
        </p:nvSpPr>
        <p:spPr/>
        <p:txBody>
          <a:bodyPr/>
          <a:lstStyle/>
          <a:p>
            <a:r>
              <a:rPr lang="en-GB" dirty="0"/>
              <a:t>C2 General</a:t>
            </a:r>
          </a:p>
        </p:txBody>
      </p:sp>
      <p:sp>
        <p:nvSpPr>
          <p:cNvPr id="4" name="Slide Number Placeholder 3"/>
          <p:cNvSpPr>
            <a:spLocks noGrp="1"/>
          </p:cNvSpPr>
          <p:nvPr>
            <p:ph type="sldNum" sz="quarter" idx="11"/>
          </p:nvPr>
        </p:nvSpPr>
        <p:spPr/>
        <p:txBody>
          <a:bodyPr/>
          <a:lstStyle/>
          <a:p>
            <a:fld id="{72A83A2B-3358-44F8-83A0-4598795D8FB5}" type="slidenum">
              <a:rPr lang="en-GB" smtClean="0"/>
              <a:pPr/>
              <a:t>18</a:t>
            </a:fld>
            <a:endParaRPr lang="en-GB" dirty="0"/>
          </a:p>
        </p:txBody>
      </p:sp>
      <p:sp>
        <p:nvSpPr>
          <p:cNvPr id="3" name="Date Placeholder 2"/>
          <p:cNvSpPr>
            <a:spLocks noGrp="1"/>
          </p:cNvSpPr>
          <p:nvPr>
            <p:ph type="dt" sz="half" idx="12"/>
          </p:nvPr>
        </p:nvSpPr>
        <p:spPr/>
        <p:txBody>
          <a:bodyPr/>
          <a:lstStyle/>
          <a:p>
            <a:fld id="{4F137C26-E64B-284A-973A-C97CE864901D}" type="datetime4">
              <a:rPr lang="en-GB" smtClean="0"/>
              <a:t>14 July 2021</a:t>
            </a:fld>
            <a:endParaRPr lang="en-GB"/>
          </a:p>
        </p:txBody>
      </p:sp>
      <p:sp>
        <p:nvSpPr>
          <p:cNvPr id="5" name="Text Placeholder 4"/>
          <p:cNvSpPr>
            <a:spLocks noGrp="1"/>
          </p:cNvSpPr>
          <p:nvPr>
            <p:ph type="body" sz="quarter" idx="13"/>
          </p:nvPr>
        </p:nvSpPr>
        <p:spPr/>
        <p:txBody>
          <a:bodyPr/>
          <a:lstStyle/>
          <a:p>
            <a:r>
              <a:rPr lang="en-GB" dirty="0"/>
              <a:t>07</a:t>
            </a:r>
          </a:p>
        </p:txBody>
      </p:sp>
    </p:spTree>
    <p:extLst>
      <p:ext uri="{BB962C8B-B14F-4D97-AF65-F5344CB8AC3E}">
        <p14:creationId xmlns:p14="http://schemas.microsoft.com/office/powerpoint/2010/main" val="7829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Uses of Principal Component Analysis</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19</a:t>
            </a:fld>
            <a:endParaRPr lang="en-GB" dirty="0"/>
          </a:p>
        </p:txBody>
      </p:sp>
      <p:sp>
        <p:nvSpPr>
          <p:cNvPr id="15" name="Content Placeholder 14"/>
          <p:cNvSpPr>
            <a:spLocks noGrp="1"/>
          </p:cNvSpPr>
          <p:nvPr>
            <p:ph idx="13"/>
          </p:nvPr>
        </p:nvSpPr>
        <p:spPr>
          <a:xfrm>
            <a:off x="250824" y="873457"/>
            <a:ext cx="6486525" cy="3603293"/>
          </a:xfrm>
        </p:spPr>
        <p:txBody>
          <a:bodyPr/>
          <a:lstStyle/>
          <a:p>
            <a:r>
              <a:rPr lang="en-US" b="1" i="1" dirty="0">
                <a:solidFill>
                  <a:schemeClr val="bg1"/>
                </a:solidFill>
              </a:rPr>
              <a:t>PCA is a dimensionality </a:t>
            </a:r>
            <a:r>
              <a:rPr lang="en-US" b="1" i="1" dirty="0" err="1">
                <a:solidFill>
                  <a:schemeClr val="bg1"/>
                </a:solidFill>
              </a:rPr>
              <a:t>recution</a:t>
            </a:r>
            <a:r>
              <a:rPr lang="en-US" b="1" i="1" dirty="0">
                <a:solidFill>
                  <a:schemeClr val="bg1"/>
                </a:solidFill>
              </a:rPr>
              <a:t> technique which can be used for various tasks like:</a:t>
            </a:r>
          </a:p>
          <a:p>
            <a:pPr marL="0" indent="0">
              <a:buNone/>
            </a:pPr>
            <a:r>
              <a:rPr lang="en-US" b="1" i="1" dirty="0">
                <a:solidFill>
                  <a:schemeClr val="bg1"/>
                </a:solidFill>
              </a:rPr>
              <a:t>	1. Visualization</a:t>
            </a:r>
          </a:p>
          <a:p>
            <a:pPr marL="0" indent="0">
              <a:buNone/>
            </a:pPr>
            <a:r>
              <a:rPr lang="en-US" b="1" i="1" dirty="0">
                <a:solidFill>
                  <a:schemeClr val="bg1"/>
                </a:solidFill>
              </a:rPr>
              <a:t>		For </a:t>
            </a:r>
            <a:r>
              <a:rPr lang="en-US" b="1" i="1" dirty="0" err="1">
                <a:solidFill>
                  <a:schemeClr val="bg1"/>
                </a:solidFill>
              </a:rPr>
              <a:t>eg</a:t>
            </a:r>
            <a:r>
              <a:rPr lang="en-US" b="1" i="1" dirty="0">
                <a:solidFill>
                  <a:schemeClr val="bg1"/>
                </a:solidFill>
              </a:rPr>
              <a:t>: In </a:t>
            </a:r>
            <a:r>
              <a:rPr lang="en-US" b="1" i="1" dirty="0" err="1">
                <a:solidFill>
                  <a:schemeClr val="bg1"/>
                </a:solidFill>
              </a:rPr>
              <a:t>stanford</a:t>
            </a:r>
            <a:r>
              <a:rPr lang="en-US" b="1" i="1" dirty="0">
                <a:solidFill>
                  <a:schemeClr val="bg1"/>
                </a:solidFill>
              </a:rPr>
              <a:t>, they had data from around 50 points in a monkey's brain and needed a technique to visualize this. So they used PCA to reduce the dimensionality from 50 to a 3D space. This way they were able to visualize what the monkey was thinking in 3 dimensional graph.</a:t>
            </a:r>
          </a:p>
          <a:p>
            <a:pPr marL="0" indent="0">
              <a:buNone/>
            </a:pPr>
            <a:r>
              <a:rPr lang="en-US" b="1" i="1" dirty="0">
                <a:solidFill>
                  <a:schemeClr val="bg1"/>
                </a:solidFill>
              </a:rPr>
              <a:t>		</a:t>
            </a:r>
          </a:p>
          <a:p>
            <a:pPr marL="0" indent="0">
              <a:buNone/>
            </a:pPr>
            <a:r>
              <a:rPr lang="en-US" b="1" i="1" dirty="0">
                <a:solidFill>
                  <a:schemeClr val="bg1"/>
                </a:solidFill>
              </a:rPr>
              <a:t>	2. Image Compression</a:t>
            </a:r>
          </a:p>
          <a:p>
            <a:pPr marL="0" indent="0">
              <a:buNone/>
            </a:pPr>
            <a:r>
              <a:rPr lang="en-US" b="1" i="1" dirty="0">
                <a:solidFill>
                  <a:schemeClr val="bg1"/>
                </a:solidFill>
              </a:rPr>
              <a:t>		We'll later on be working on this example ourselves in today's Hands-on Labs.</a:t>
            </a: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spTree>
    <p:extLst>
      <p:ext uri="{BB962C8B-B14F-4D97-AF65-F5344CB8AC3E}">
        <p14:creationId xmlns:p14="http://schemas.microsoft.com/office/powerpoint/2010/main" val="112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817" y="270834"/>
            <a:ext cx="5727642" cy="561016"/>
          </a:xfrm>
        </p:spPr>
        <p:txBody>
          <a:bodyPr/>
          <a:lstStyle/>
          <a:p>
            <a:r>
              <a:rPr lang="en-GB" dirty="0"/>
              <a:t>Introduction – The MIT way!</a:t>
            </a:r>
          </a:p>
        </p:txBody>
      </p:sp>
      <p:sp>
        <p:nvSpPr>
          <p:cNvPr id="6" name="Footer Placeholder 5">
            <a:extLst>
              <a:ext uri="{FF2B5EF4-FFF2-40B4-BE49-F238E27FC236}">
                <a16:creationId xmlns:a16="http://schemas.microsoft.com/office/drawing/2014/main" id="{F39545FA-9FBA-9842-A539-A508D7C284DE}"/>
              </a:ext>
            </a:extLst>
          </p:cNvPr>
          <p:cNvSpPr>
            <a:spLocks noGrp="1"/>
          </p:cNvSpPr>
          <p:nvPr>
            <p:ph type="ftr" sz="quarter" idx="10"/>
          </p:nvPr>
        </p:nvSpPr>
        <p:spPr>
          <a:xfrm>
            <a:off x="253395" y="4712099"/>
            <a:ext cx="2087880" cy="238889"/>
          </a:xfrm>
        </p:spPr>
        <p:txBody>
          <a:bodyPr/>
          <a:lstStyle/>
          <a:p>
            <a:r>
              <a:rPr lang="en-GB" dirty="0"/>
              <a:t>C2 General</a:t>
            </a:r>
          </a:p>
        </p:txBody>
      </p:sp>
      <p:sp>
        <p:nvSpPr>
          <p:cNvPr id="4" name="Slide Number Placeholder 3"/>
          <p:cNvSpPr>
            <a:spLocks noGrp="1"/>
          </p:cNvSpPr>
          <p:nvPr>
            <p:ph type="sldNum" sz="quarter" idx="11"/>
          </p:nvPr>
        </p:nvSpPr>
        <p:spPr>
          <a:xfrm>
            <a:off x="4365295" y="4713136"/>
            <a:ext cx="413410" cy="238889"/>
          </a:xfrm>
        </p:spPr>
        <p:txBody>
          <a:bodyPr/>
          <a:lstStyle/>
          <a:p>
            <a:fld id="{72A83A2B-3358-44F8-83A0-4598795D8FB5}" type="slidenum">
              <a:rPr lang="en-GB" smtClean="0"/>
              <a:pPr/>
              <a:t>2</a:t>
            </a:fld>
            <a:endParaRPr lang="en-GB" dirty="0"/>
          </a:p>
        </p:txBody>
      </p:sp>
      <p:sp>
        <p:nvSpPr>
          <p:cNvPr id="3" name="Date Placeholder 2"/>
          <p:cNvSpPr>
            <a:spLocks noGrp="1"/>
          </p:cNvSpPr>
          <p:nvPr>
            <p:ph type="dt" sz="half" idx="12"/>
          </p:nvPr>
        </p:nvSpPr>
        <p:spPr>
          <a:xfrm>
            <a:off x="6137275" y="4712099"/>
            <a:ext cx="2133600" cy="238889"/>
          </a:xfrm>
        </p:spPr>
        <p:txBody>
          <a:bodyPr/>
          <a:lstStyle/>
          <a:p>
            <a:fld id="{D48B36E6-FE07-D146-8872-FBD346E6BA47}" type="datetime4">
              <a:rPr lang="en-GB" smtClean="0"/>
              <a:t>14 July 2021</a:t>
            </a:fld>
            <a:endParaRPr lang="en-GB"/>
          </a:p>
        </p:txBody>
      </p:sp>
      <p:sp>
        <p:nvSpPr>
          <p:cNvPr id="5" name="Text Placeholder 4"/>
          <p:cNvSpPr>
            <a:spLocks noGrp="1"/>
          </p:cNvSpPr>
          <p:nvPr>
            <p:ph type="body" sz="quarter" idx="13"/>
          </p:nvPr>
        </p:nvSpPr>
        <p:spPr>
          <a:xfrm>
            <a:off x="251818" y="2817084"/>
            <a:ext cx="3754800" cy="2062800"/>
          </a:xfrm>
        </p:spPr>
        <p:txBody>
          <a:bodyPr/>
          <a:lstStyle/>
          <a:p>
            <a:r>
              <a:rPr lang="en-GB" dirty="0"/>
              <a:t>01</a:t>
            </a:r>
          </a:p>
        </p:txBody>
      </p:sp>
    </p:spTree>
    <p:extLst>
      <p:ext uri="{BB962C8B-B14F-4D97-AF65-F5344CB8AC3E}">
        <p14:creationId xmlns:p14="http://schemas.microsoft.com/office/powerpoint/2010/main" val="15431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Uses of Principal Component Analysis</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20</a:t>
            </a:fld>
            <a:endParaRPr lang="en-GB" dirty="0"/>
          </a:p>
        </p:txBody>
      </p:sp>
      <p:sp>
        <p:nvSpPr>
          <p:cNvPr id="15" name="Content Placeholder 14"/>
          <p:cNvSpPr>
            <a:spLocks noGrp="1"/>
          </p:cNvSpPr>
          <p:nvPr>
            <p:ph idx="13"/>
          </p:nvPr>
        </p:nvSpPr>
        <p:spPr>
          <a:xfrm>
            <a:off x="250824" y="873457"/>
            <a:ext cx="6486525" cy="3603293"/>
          </a:xfrm>
        </p:spPr>
        <p:txBody>
          <a:bodyPr/>
          <a:lstStyle/>
          <a:p>
            <a:pPr marL="0" indent="0">
              <a:buNone/>
            </a:pPr>
            <a:r>
              <a:rPr lang="en-US" b="1" i="1" dirty="0">
                <a:solidFill>
                  <a:schemeClr val="bg1"/>
                </a:solidFill>
              </a:rPr>
              <a:t>	3. Machine Learning</a:t>
            </a:r>
          </a:p>
          <a:p>
            <a:pPr marL="0" indent="0">
              <a:buNone/>
            </a:pPr>
            <a:r>
              <a:rPr lang="en-US" b="1" i="1" dirty="0">
                <a:solidFill>
                  <a:schemeClr val="bg1"/>
                </a:solidFill>
              </a:rPr>
              <a:t>		To make the learning more efficient by performing dimensionality reduction using PCA.</a:t>
            </a:r>
          </a:p>
          <a:p>
            <a:pPr marL="0" indent="0">
              <a:buNone/>
            </a:pPr>
            <a:r>
              <a:rPr lang="en-US" b="1" i="1" dirty="0">
                <a:solidFill>
                  <a:schemeClr val="bg1"/>
                </a:solidFill>
              </a:rPr>
              <a:t>	</a:t>
            </a:r>
          </a:p>
          <a:p>
            <a:pPr marL="0" indent="0">
              <a:buNone/>
            </a:pPr>
            <a:r>
              <a:rPr lang="en-US" b="1" i="1" dirty="0">
                <a:solidFill>
                  <a:schemeClr val="bg1"/>
                </a:solidFill>
              </a:rPr>
              <a:t>	4. Anomaly or Outlier Detection</a:t>
            </a:r>
          </a:p>
          <a:p>
            <a:pPr marL="0" indent="0">
              <a:buNone/>
            </a:pPr>
            <a:r>
              <a:rPr lang="en-US" b="1" i="1" dirty="0">
                <a:solidFill>
                  <a:schemeClr val="bg1"/>
                </a:solidFill>
              </a:rPr>
              <a:t>		Not the best anomaly detection algorithm. But, sometimes it's done.</a:t>
            </a:r>
          </a:p>
          <a:p>
            <a:pPr marL="0" indent="0">
              <a:buNone/>
            </a:pPr>
            <a:r>
              <a:rPr lang="en-US" b="1" i="1" dirty="0">
                <a:solidFill>
                  <a:schemeClr val="bg1"/>
                </a:solidFill>
              </a:rPr>
              <a:t>		</a:t>
            </a:r>
          </a:p>
          <a:p>
            <a:pPr marL="0" indent="0">
              <a:buNone/>
            </a:pPr>
            <a:r>
              <a:rPr lang="en-US" b="1" i="1" dirty="0">
                <a:solidFill>
                  <a:schemeClr val="bg1"/>
                </a:solidFill>
              </a:rPr>
              <a:t>	5. Matching/ Distance Calculation:</a:t>
            </a:r>
          </a:p>
          <a:p>
            <a:pPr marL="0" indent="0">
              <a:buNone/>
            </a:pPr>
            <a:r>
              <a:rPr lang="en-US" b="1" i="1" dirty="0">
                <a:solidFill>
                  <a:schemeClr val="bg1"/>
                </a:solidFill>
              </a:rPr>
              <a:t>		Compare the projections on the dimensionally-reduced linear subspace for finding similarities and dissimilarities.</a:t>
            </a: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spTree>
    <p:extLst>
      <p:ext uri="{BB962C8B-B14F-4D97-AF65-F5344CB8AC3E}">
        <p14:creationId xmlns:p14="http://schemas.microsoft.com/office/powerpoint/2010/main" val="198015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818" y="270834"/>
            <a:ext cx="4428132" cy="497516"/>
          </a:xfrm>
        </p:spPr>
        <p:txBody>
          <a:bodyPr/>
          <a:lstStyle/>
          <a:p>
            <a:r>
              <a:rPr lang="en-GB" dirty="0"/>
              <a:t>Singular Value Decomposition (SVD)</a:t>
            </a:r>
          </a:p>
        </p:txBody>
      </p:sp>
      <p:sp>
        <p:nvSpPr>
          <p:cNvPr id="6" name="Footer Placeholder 5">
            <a:extLst>
              <a:ext uri="{FF2B5EF4-FFF2-40B4-BE49-F238E27FC236}">
                <a16:creationId xmlns:a16="http://schemas.microsoft.com/office/drawing/2014/main" id="{F39545FA-9FBA-9842-A539-A508D7C284DE}"/>
              </a:ext>
            </a:extLst>
          </p:cNvPr>
          <p:cNvSpPr>
            <a:spLocks noGrp="1"/>
          </p:cNvSpPr>
          <p:nvPr>
            <p:ph type="ftr" sz="quarter" idx="10"/>
          </p:nvPr>
        </p:nvSpPr>
        <p:spPr/>
        <p:txBody>
          <a:bodyPr/>
          <a:lstStyle/>
          <a:p>
            <a:r>
              <a:rPr lang="en-GB" dirty="0"/>
              <a:t>C2 General</a:t>
            </a:r>
          </a:p>
        </p:txBody>
      </p:sp>
      <p:sp>
        <p:nvSpPr>
          <p:cNvPr id="4" name="Slide Number Placeholder 3"/>
          <p:cNvSpPr>
            <a:spLocks noGrp="1"/>
          </p:cNvSpPr>
          <p:nvPr>
            <p:ph type="sldNum" sz="quarter" idx="11"/>
          </p:nvPr>
        </p:nvSpPr>
        <p:spPr/>
        <p:txBody>
          <a:bodyPr/>
          <a:lstStyle/>
          <a:p>
            <a:fld id="{72A83A2B-3358-44F8-83A0-4598795D8FB5}" type="slidenum">
              <a:rPr lang="en-GB" smtClean="0"/>
              <a:pPr/>
              <a:t>21</a:t>
            </a:fld>
            <a:endParaRPr lang="en-GB" dirty="0"/>
          </a:p>
        </p:txBody>
      </p:sp>
      <p:sp>
        <p:nvSpPr>
          <p:cNvPr id="3" name="Date Placeholder 2"/>
          <p:cNvSpPr>
            <a:spLocks noGrp="1"/>
          </p:cNvSpPr>
          <p:nvPr>
            <p:ph type="dt" sz="half" idx="12"/>
          </p:nvPr>
        </p:nvSpPr>
        <p:spPr/>
        <p:txBody>
          <a:bodyPr/>
          <a:lstStyle/>
          <a:p>
            <a:fld id="{4F137C26-E64B-284A-973A-C97CE864901D}" type="datetime4">
              <a:rPr lang="en-GB" smtClean="0"/>
              <a:t>14 July 2021</a:t>
            </a:fld>
            <a:endParaRPr lang="en-GB"/>
          </a:p>
        </p:txBody>
      </p:sp>
      <p:sp>
        <p:nvSpPr>
          <p:cNvPr id="5" name="Text Placeholder 4"/>
          <p:cNvSpPr>
            <a:spLocks noGrp="1"/>
          </p:cNvSpPr>
          <p:nvPr>
            <p:ph type="body" sz="quarter" idx="13"/>
          </p:nvPr>
        </p:nvSpPr>
        <p:spPr/>
        <p:txBody>
          <a:bodyPr/>
          <a:lstStyle/>
          <a:p>
            <a:r>
              <a:rPr lang="en-GB" dirty="0"/>
              <a:t>08</a:t>
            </a:r>
          </a:p>
        </p:txBody>
      </p:sp>
    </p:spTree>
    <p:extLst>
      <p:ext uri="{BB962C8B-B14F-4D97-AF65-F5344CB8AC3E}">
        <p14:creationId xmlns:p14="http://schemas.microsoft.com/office/powerpoint/2010/main" val="60150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Singular Value Decomposition</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22</a:t>
            </a:fld>
            <a:endParaRPr lang="en-GB" dirty="0"/>
          </a:p>
        </p:txBody>
      </p:sp>
      <p:sp>
        <p:nvSpPr>
          <p:cNvPr id="15" name="Content Placeholder 14"/>
          <p:cNvSpPr>
            <a:spLocks noGrp="1"/>
          </p:cNvSpPr>
          <p:nvPr>
            <p:ph idx="13"/>
          </p:nvPr>
        </p:nvSpPr>
        <p:spPr>
          <a:xfrm>
            <a:off x="250824" y="873457"/>
            <a:ext cx="6486525" cy="3603293"/>
          </a:xfrm>
        </p:spPr>
        <p:txBody>
          <a:bodyPr/>
          <a:lstStyle/>
          <a:p>
            <a:pPr marL="0" indent="0">
              <a:buNone/>
            </a:pPr>
            <a:r>
              <a:rPr lang="en-US" b="1" i="1" dirty="0">
                <a:solidFill>
                  <a:schemeClr val="bg1"/>
                </a:solidFill>
              </a:rPr>
              <a:t>Singular Value Decomposition (SVD) provides another way to factorize a matrix into singular vectors and singular values.</a:t>
            </a:r>
          </a:p>
          <a:p>
            <a:pPr marL="0" indent="0">
              <a:buNone/>
            </a:pPr>
            <a:r>
              <a:rPr lang="en-US" b="1" i="1" dirty="0">
                <a:solidFill>
                  <a:schemeClr val="bg1"/>
                </a:solidFill>
              </a:rPr>
              <a:t>SVD can be written as:</a:t>
            </a:r>
          </a:p>
          <a:p>
            <a:pPr marL="0" indent="0">
              <a:buNone/>
            </a:pPr>
            <a:endParaRPr lang="en-US" b="1" i="1" dirty="0">
              <a:solidFill>
                <a:schemeClr val="bg1"/>
              </a:solidFill>
            </a:endParaRPr>
          </a:p>
          <a:p>
            <a:pPr marL="0" indent="0">
              <a:buNone/>
            </a:pPr>
            <a:endParaRPr lang="en-US" b="1" i="1" dirty="0">
              <a:solidFill>
                <a:schemeClr val="bg1"/>
              </a:solidFill>
            </a:endParaRPr>
          </a:p>
          <a:p>
            <a:pPr marL="0" indent="0">
              <a:buNone/>
            </a:pPr>
            <a:r>
              <a:rPr lang="en-US" b="1" i="1" dirty="0">
                <a:solidFill>
                  <a:schemeClr val="bg1"/>
                </a:solidFill>
              </a:rPr>
              <a:t>where :</a:t>
            </a:r>
          </a:p>
          <a:p>
            <a:pPr marL="0" indent="0">
              <a:buNone/>
            </a:pPr>
            <a:r>
              <a:rPr lang="en-US" b="1" i="1" dirty="0">
                <a:solidFill>
                  <a:schemeClr val="bg1"/>
                </a:solidFill>
              </a:rPr>
              <a:t>	A is an m x n matrix,</a:t>
            </a:r>
          </a:p>
          <a:p>
            <a:pPr marL="0" indent="0">
              <a:buNone/>
            </a:pPr>
            <a:r>
              <a:rPr lang="en-US" b="1" i="1" dirty="0">
                <a:solidFill>
                  <a:schemeClr val="bg1"/>
                </a:solidFill>
              </a:rPr>
              <a:t>	U is an m x r matrix,</a:t>
            </a:r>
          </a:p>
          <a:p>
            <a:pPr marL="0" indent="0">
              <a:buNone/>
            </a:pPr>
            <a:r>
              <a:rPr lang="en-US" b="1" i="1" dirty="0">
                <a:solidFill>
                  <a:schemeClr val="bg1"/>
                </a:solidFill>
              </a:rPr>
              <a:t>	      is an r x r matrix &amp;</a:t>
            </a:r>
          </a:p>
          <a:p>
            <a:pPr marL="0" indent="0">
              <a:buNone/>
            </a:pPr>
            <a:r>
              <a:rPr lang="en-US" b="1" i="1" dirty="0">
                <a:solidFill>
                  <a:schemeClr val="bg1"/>
                </a:solidFill>
              </a:rPr>
              <a:t>	      is an r x n matrix.</a:t>
            </a:r>
          </a:p>
          <a:p>
            <a:pPr marL="0" indent="0">
              <a:buNone/>
            </a:pPr>
            <a:r>
              <a:rPr lang="en-US" b="1" i="1" dirty="0">
                <a:solidFill>
                  <a:schemeClr val="bg1"/>
                </a:solidFill>
              </a:rPr>
              <a:t>And r is the Rank of the matrix A.</a:t>
            </a: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pic>
        <p:nvPicPr>
          <p:cNvPr id="8" name="Picture 7" descr="A picture containing text, furniture, table, seat&#10;&#10;Description automatically generated">
            <a:extLst>
              <a:ext uri="{FF2B5EF4-FFF2-40B4-BE49-F238E27FC236}">
                <a16:creationId xmlns:a16="http://schemas.microsoft.com/office/drawing/2014/main" id="{22E85CE7-D335-46CD-B1D5-E1912D4E662D}"/>
              </a:ext>
            </a:extLst>
          </p:cNvPr>
          <p:cNvPicPr>
            <a:picLocks noChangeAspect="1"/>
          </p:cNvPicPr>
          <p:nvPr/>
        </p:nvPicPr>
        <p:blipFill>
          <a:blip r:embed="rId3"/>
          <a:stretch>
            <a:fillRect/>
          </a:stretch>
        </p:blipFill>
        <p:spPr>
          <a:xfrm>
            <a:off x="840943" y="1898892"/>
            <a:ext cx="1876775" cy="528493"/>
          </a:xfrm>
          <a:prstGeom prst="rect">
            <a:avLst/>
          </a:prstGeom>
        </p:spPr>
      </p:pic>
      <p:pic>
        <p:nvPicPr>
          <p:cNvPr id="9" name="Picture 8">
            <a:extLst>
              <a:ext uri="{FF2B5EF4-FFF2-40B4-BE49-F238E27FC236}">
                <a16:creationId xmlns:a16="http://schemas.microsoft.com/office/drawing/2014/main" id="{6FB95F61-E10B-47F3-A105-504F5B944A87}"/>
              </a:ext>
            </a:extLst>
          </p:cNvPr>
          <p:cNvPicPr>
            <a:picLocks noChangeAspect="1"/>
          </p:cNvPicPr>
          <p:nvPr/>
        </p:nvPicPr>
        <p:blipFill>
          <a:blip r:embed="rId4"/>
          <a:stretch>
            <a:fillRect/>
          </a:stretch>
        </p:blipFill>
        <p:spPr>
          <a:xfrm>
            <a:off x="1202080" y="3622788"/>
            <a:ext cx="144120" cy="230592"/>
          </a:xfrm>
          <a:prstGeom prst="rect">
            <a:avLst/>
          </a:prstGeom>
        </p:spPr>
      </p:pic>
      <p:pic>
        <p:nvPicPr>
          <p:cNvPr id="10" name="Picture 9">
            <a:extLst>
              <a:ext uri="{FF2B5EF4-FFF2-40B4-BE49-F238E27FC236}">
                <a16:creationId xmlns:a16="http://schemas.microsoft.com/office/drawing/2014/main" id="{E640D636-5E44-46E4-8115-A90091B38041}"/>
              </a:ext>
            </a:extLst>
          </p:cNvPr>
          <p:cNvPicPr>
            <a:picLocks noChangeAspect="1"/>
          </p:cNvPicPr>
          <p:nvPr/>
        </p:nvPicPr>
        <p:blipFill>
          <a:blip r:embed="rId5"/>
          <a:stretch>
            <a:fillRect/>
          </a:stretch>
        </p:blipFill>
        <p:spPr>
          <a:xfrm>
            <a:off x="1169437" y="3981315"/>
            <a:ext cx="255796" cy="178282"/>
          </a:xfrm>
          <a:prstGeom prst="rect">
            <a:avLst/>
          </a:prstGeom>
        </p:spPr>
      </p:pic>
      <p:pic>
        <p:nvPicPr>
          <p:cNvPr id="12" name="Picture 11" descr="Diagram&#10;&#10;Description automatically generated">
            <a:extLst>
              <a:ext uri="{FF2B5EF4-FFF2-40B4-BE49-F238E27FC236}">
                <a16:creationId xmlns:a16="http://schemas.microsoft.com/office/drawing/2014/main" id="{FF58CB1E-B0D3-4BA2-AB1F-4EC56DC3DBB8}"/>
              </a:ext>
            </a:extLst>
          </p:cNvPr>
          <p:cNvPicPr>
            <a:picLocks noChangeAspect="1"/>
          </p:cNvPicPr>
          <p:nvPr/>
        </p:nvPicPr>
        <p:blipFill>
          <a:blip r:embed="rId6"/>
          <a:stretch>
            <a:fillRect/>
          </a:stretch>
        </p:blipFill>
        <p:spPr>
          <a:xfrm>
            <a:off x="3411661" y="1467333"/>
            <a:ext cx="5078092" cy="3367944"/>
          </a:xfrm>
          <a:prstGeom prst="rect">
            <a:avLst/>
          </a:prstGeom>
        </p:spPr>
      </p:pic>
    </p:spTree>
    <p:extLst>
      <p:ext uri="{BB962C8B-B14F-4D97-AF65-F5344CB8AC3E}">
        <p14:creationId xmlns:p14="http://schemas.microsoft.com/office/powerpoint/2010/main" val="13675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5BF00D03-4DE4-3046-A452-EF040466C954}"/>
              </a:ext>
            </a:extLst>
          </p:cNvPr>
          <p:cNvSpPr>
            <a:spLocks noGrp="1"/>
          </p:cNvSpPr>
          <p:nvPr>
            <p:ph type="ctrTitle"/>
          </p:nvPr>
        </p:nvSpPr>
        <p:spPr>
          <a:xfrm>
            <a:off x="1152000" y="1851750"/>
            <a:ext cx="6840000" cy="1440000"/>
          </a:xfrm>
        </p:spPr>
        <p:txBody>
          <a:bodyPr/>
          <a:lstStyle/>
          <a:p>
            <a:r>
              <a:rPr lang="en-US" dirty="0"/>
              <a:t>Let’s go to the Hand’s on Labs!</a:t>
            </a:r>
            <a:br>
              <a:rPr lang="en-US" dirty="0"/>
            </a:br>
            <a:r>
              <a:rPr lang="en-US" dirty="0"/>
              <a:t>HAVE FUN!!!</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a:xfrm>
            <a:off x="253395" y="4712099"/>
            <a:ext cx="2087880" cy="238889"/>
          </a:xfrm>
        </p:spPr>
        <p:txBody>
          <a:bodyPr/>
          <a:lstStyle/>
          <a:p>
            <a:r>
              <a:rPr lang="en-GB"/>
              <a:t>Insert Confidentiality Level in slide footer </a:t>
            </a:r>
            <a:endParaRPr lang="en-GB" dirty="0"/>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a:xfrm>
            <a:off x="4365295" y="4713136"/>
            <a:ext cx="413410" cy="238889"/>
          </a:xfrm>
        </p:spPr>
        <p:txBody>
          <a:bodyPr/>
          <a:lstStyle/>
          <a:p>
            <a:fld id="{72A83A2B-3358-44F8-83A0-4598795D8FB5}" type="slidenum">
              <a:rPr lang="en-GB" smtClean="0"/>
              <a:pPr/>
              <a:t>23</a:t>
            </a:fld>
            <a:endParaRPr lang="en-GB" dirty="0"/>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a:xfrm>
            <a:off x="6137275" y="4712099"/>
            <a:ext cx="2133600" cy="238889"/>
          </a:xfrm>
        </p:spPr>
        <p:txBody>
          <a:bodyPr/>
          <a:lstStyle/>
          <a:p>
            <a:fld id="{48DCC235-24AF-D04A-BE25-71B8F906A948}" type="datetime4">
              <a:rPr lang="en-GB" smtClean="0"/>
              <a:t>14 July 2021</a:t>
            </a:fld>
            <a:endParaRPr lang="en-GB"/>
          </a:p>
        </p:txBody>
      </p:sp>
    </p:spTree>
    <p:extLst>
      <p:ext uri="{BB962C8B-B14F-4D97-AF65-F5344CB8AC3E}">
        <p14:creationId xmlns:p14="http://schemas.microsoft.com/office/powerpoint/2010/main" val="159667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75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53E353-774E-4270-979D-D8FC68A19D19}"/>
              </a:ext>
            </a:extLst>
          </p:cNvPr>
          <p:cNvSpPr>
            <a:spLocks noGrp="1"/>
          </p:cNvSpPr>
          <p:nvPr>
            <p:ph type="ftr" sz="quarter" idx="10"/>
          </p:nvPr>
        </p:nvSpPr>
        <p:spPr/>
        <p:txBody>
          <a:bodyPr/>
          <a:lstStyle/>
          <a:p>
            <a:r>
              <a:rPr lang="en-GB" dirty="0"/>
              <a:t>C2 General</a:t>
            </a:r>
          </a:p>
        </p:txBody>
      </p:sp>
      <p:sp>
        <p:nvSpPr>
          <p:cNvPr id="4" name="Slide Number Placeholder 3">
            <a:extLst>
              <a:ext uri="{FF2B5EF4-FFF2-40B4-BE49-F238E27FC236}">
                <a16:creationId xmlns:a16="http://schemas.microsoft.com/office/drawing/2014/main" id="{DAA6591E-FA83-4A5F-9B1A-FF40F1FF4C2E}"/>
              </a:ext>
            </a:extLst>
          </p:cNvPr>
          <p:cNvSpPr>
            <a:spLocks noGrp="1"/>
          </p:cNvSpPr>
          <p:nvPr>
            <p:ph type="sldNum" sz="quarter" idx="11"/>
          </p:nvPr>
        </p:nvSpPr>
        <p:spPr/>
        <p:txBody>
          <a:bodyPr/>
          <a:lstStyle/>
          <a:p>
            <a:fld id="{72A83A2B-3358-44F8-83A0-4598795D8FB5}" type="slidenum">
              <a:rPr lang="en-GB" smtClean="0"/>
              <a:pPr/>
              <a:t>3</a:t>
            </a:fld>
            <a:endParaRPr lang="en-GB" dirty="0"/>
          </a:p>
        </p:txBody>
      </p:sp>
      <p:sp>
        <p:nvSpPr>
          <p:cNvPr id="5" name="Date Placeholder 4">
            <a:extLst>
              <a:ext uri="{FF2B5EF4-FFF2-40B4-BE49-F238E27FC236}">
                <a16:creationId xmlns:a16="http://schemas.microsoft.com/office/drawing/2014/main" id="{F565FD8C-2C95-473D-9826-34267022C26F}"/>
              </a:ext>
            </a:extLst>
          </p:cNvPr>
          <p:cNvSpPr>
            <a:spLocks noGrp="1"/>
          </p:cNvSpPr>
          <p:nvPr>
            <p:ph type="dt" sz="half" idx="12"/>
          </p:nvPr>
        </p:nvSpPr>
        <p:spPr/>
        <p:txBody>
          <a:bodyPr/>
          <a:lstStyle/>
          <a:p>
            <a:fld id="{137C6EB4-D3FB-4040-8A1F-BED3E076871F}" type="datetime4">
              <a:rPr lang="en-GB" smtClean="0"/>
              <a:t>14 July 2021</a:t>
            </a:fld>
            <a:endParaRPr lang="en-GB"/>
          </a:p>
        </p:txBody>
      </p:sp>
      <p:pic>
        <p:nvPicPr>
          <p:cNvPr id="7" name="MIT-IntroToDeepLearning">
            <a:hlinkClick r:id="" action="ppaction://media"/>
            <a:extLst>
              <a:ext uri="{FF2B5EF4-FFF2-40B4-BE49-F238E27FC236}">
                <a16:creationId xmlns:a16="http://schemas.microsoft.com/office/drawing/2014/main" id="{50E0509C-C0CB-4CB3-BF97-525191D290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16256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818" y="270834"/>
            <a:ext cx="4783732" cy="986466"/>
          </a:xfrm>
        </p:spPr>
        <p:txBody>
          <a:bodyPr/>
          <a:lstStyle/>
          <a:p>
            <a:r>
              <a:rPr lang="en-GB" dirty="0"/>
              <a:t>The Math behind the Magic</a:t>
            </a:r>
          </a:p>
        </p:txBody>
      </p:sp>
      <p:sp>
        <p:nvSpPr>
          <p:cNvPr id="6" name="Footer Placeholder 5">
            <a:extLst>
              <a:ext uri="{FF2B5EF4-FFF2-40B4-BE49-F238E27FC236}">
                <a16:creationId xmlns:a16="http://schemas.microsoft.com/office/drawing/2014/main" id="{F39545FA-9FBA-9842-A539-A508D7C284DE}"/>
              </a:ext>
            </a:extLst>
          </p:cNvPr>
          <p:cNvSpPr>
            <a:spLocks noGrp="1"/>
          </p:cNvSpPr>
          <p:nvPr>
            <p:ph type="ftr" sz="quarter" idx="10"/>
          </p:nvPr>
        </p:nvSpPr>
        <p:spPr>
          <a:xfrm>
            <a:off x="253395" y="4712099"/>
            <a:ext cx="2087880" cy="238889"/>
          </a:xfrm>
        </p:spPr>
        <p:txBody>
          <a:bodyPr/>
          <a:lstStyle/>
          <a:p>
            <a:r>
              <a:rPr lang="en-GB" dirty="0"/>
              <a:t>C2 General</a:t>
            </a:r>
          </a:p>
        </p:txBody>
      </p:sp>
      <p:sp>
        <p:nvSpPr>
          <p:cNvPr id="4" name="Slide Number Placeholder 3"/>
          <p:cNvSpPr>
            <a:spLocks noGrp="1"/>
          </p:cNvSpPr>
          <p:nvPr>
            <p:ph type="sldNum" sz="quarter" idx="11"/>
          </p:nvPr>
        </p:nvSpPr>
        <p:spPr>
          <a:xfrm>
            <a:off x="4365295" y="4713136"/>
            <a:ext cx="413410" cy="238889"/>
          </a:xfrm>
        </p:spPr>
        <p:txBody>
          <a:bodyPr/>
          <a:lstStyle/>
          <a:p>
            <a:fld id="{72A83A2B-3358-44F8-83A0-4598795D8FB5}" type="slidenum">
              <a:rPr lang="en-GB" smtClean="0"/>
              <a:pPr/>
              <a:t>4</a:t>
            </a:fld>
            <a:endParaRPr lang="en-GB" dirty="0"/>
          </a:p>
        </p:txBody>
      </p:sp>
      <p:sp>
        <p:nvSpPr>
          <p:cNvPr id="3" name="Date Placeholder 2"/>
          <p:cNvSpPr>
            <a:spLocks noGrp="1"/>
          </p:cNvSpPr>
          <p:nvPr>
            <p:ph type="dt" sz="half" idx="12"/>
          </p:nvPr>
        </p:nvSpPr>
        <p:spPr>
          <a:xfrm>
            <a:off x="6137275" y="4712099"/>
            <a:ext cx="2133600" cy="238889"/>
          </a:xfrm>
        </p:spPr>
        <p:txBody>
          <a:bodyPr/>
          <a:lstStyle/>
          <a:p>
            <a:fld id="{D48B36E6-FE07-D146-8872-FBD346E6BA47}" type="datetime4">
              <a:rPr lang="en-GB" smtClean="0"/>
              <a:t>14 July 2021</a:t>
            </a:fld>
            <a:endParaRPr lang="en-GB"/>
          </a:p>
        </p:txBody>
      </p:sp>
      <p:sp>
        <p:nvSpPr>
          <p:cNvPr id="5" name="Text Placeholder 4"/>
          <p:cNvSpPr>
            <a:spLocks noGrp="1"/>
          </p:cNvSpPr>
          <p:nvPr>
            <p:ph type="body" sz="quarter" idx="13"/>
          </p:nvPr>
        </p:nvSpPr>
        <p:spPr>
          <a:xfrm>
            <a:off x="251818" y="2817084"/>
            <a:ext cx="3754800" cy="2062800"/>
          </a:xfrm>
        </p:spPr>
        <p:txBody>
          <a:bodyPr/>
          <a:lstStyle/>
          <a:p>
            <a:r>
              <a:rPr lang="en-GB" dirty="0"/>
              <a:t>02</a:t>
            </a:r>
          </a:p>
        </p:txBody>
      </p:sp>
    </p:spTree>
    <p:extLst>
      <p:ext uri="{BB962C8B-B14F-4D97-AF65-F5344CB8AC3E}">
        <p14:creationId xmlns:p14="http://schemas.microsoft.com/office/powerpoint/2010/main" val="247677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Introduction to the core mathematical concepts</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5</a:t>
            </a:fld>
            <a:endParaRPr lang="en-GB" dirty="0"/>
          </a:p>
        </p:txBody>
      </p:sp>
      <p:sp>
        <p:nvSpPr>
          <p:cNvPr id="15" name="Content Placeholder 14"/>
          <p:cNvSpPr>
            <a:spLocks noGrp="1"/>
          </p:cNvSpPr>
          <p:nvPr>
            <p:ph idx="13"/>
          </p:nvPr>
        </p:nvSpPr>
        <p:spPr>
          <a:xfrm>
            <a:off x="250824" y="873457"/>
            <a:ext cx="6486525" cy="3603293"/>
          </a:xfrm>
        </p:spPr>
        <p:txBody>
          <a:bodyPr/>
          <a:lstStyle/>
          <a:p>
            <a:r>
              <a:rPr lang="en-US" b="1" i="1" dirty="0">
                <a:solidFill>
                  <a:schemeClr val="bg1"/>
                </a:solidFill>
              </a:rPr>
              <a:t>We were introduced to the concepts of Machine Learning and Deep Learning in the previous AI/ML session that we had. Now we delve deep into the core mathematical concepts that form the fundamentals of Machine Learning. </a:t>
            </a:r>
          </a:p>
          <a:p>
            <a:endParaRPr lang="en-US" b="1" i="1" dirty="0">
              <a:solidFill>
                <a:schemeClr val="bg1"/>
              </a:solidFill>
            </a:endParaRPr>
          </a:p>
          <a:p>
            <a:r>
              <a:rPr lang="en-US" b="1" i="1" dirty="0">
                <a:solidFill>
                  <a:schemeClr val="bg1"/>
                </a:solidFill>
              </a:rPr>
              <a:t>When we speak about the fundamentals of Machine Learning 2 topics come to mind:</a:t>
            </a:r>
          </a:p>
          <a:p>
            <a:pPr lvl="1"/>
            <a:r>
              <a:rPr lang="en-US" b="1" i="1" dirty="0">
                <a:solidFill>
                  <a:schemeClr val="bg1"/>
                </a:solidFill>
              </a:rPr>
              <a:t>PCA or Principal Component Analysis</a:t>
            </a:r>
          </a:p>
          <a:p>
            <a:pPr lvl="1"/>
            <a:r>
              <a:rPr lang="en-US" b="1" i="1" dirty="0">
                <a:solidFill>
                  <a:schemeClr val="bg1"/>
                </a:solidFill>
              </a:rPr>
              <a:t>SVD or Singular Value Decomposition.</a:t>
            </a:r>
          </a:p>
          <a:p>
            <a:pPr marL="0" indent="0">
              <a:buNone/>
            </a:pPr>
            <a:endParaRPr lang="en-US" b="1" i="1" dirty="0">
              <a:solidFill>
                <a:schemeClr val="bg1"/>
              </a:solidFill>
            </a:endParaRP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spTree>
    <p:extLst>
      <p:ext uri="{BB962C8B-B14F-4D97-AF65-F5344CB8AC3E}">
        <p14:creationId xmlns:p14="http://schemas.microsoft.com/office/powerpoint/2010/main" val="355461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 little bit of Linear Algebra</a:t>
            </a:r>
          </a:p>
        </p:txBody>
      </p:sp>
      <p:sp>
        <p:nvSpPr>
          <p:cNvPr id="6" name="Footer Placeholder 5">
            <a:extLst>
              <a:ext uri="{FF2B5EF4-FFF2-40B4-BE49-F238E27FC236}">
                <a16:creationId xmlns:a16="http://schemas.microsoft.com/office/drawing/2014/main" id="{F39545FA-9FBA-9842-A539-A508D7C284DE}"/>
              </a:ext>
            </a:extLst>
          </p:cNvPr>
          <p:cNvSpPr>
            <a:spLocks noGrp="1"/>
          </p:cNvSpPr>
          <p:nvPr>
            <p:ph type="ftr" sz="quarter" idx="10"/>
          </p:nvPr>
        </p:nvSpPr>
        <p:spPr/>
        <p:txBody>
          <a:bodyPr/>
          <a:lstStyle/>
          <a:p>
            <a:r>
              <a:rPr lang="en-GB" dirty="0"/>
              <a:t>C2 General</a:t>
            </a:r>
          </a:p>
        </p:txBody>
      </p:sp>
      <p:sp>
        <p:nvSpPr>
          <p:cNvPr id="4" name="Slide Number Placeholder 3"/>
          <p:cNvSpPr>
            <a:spLocks noGrp="1"/>
          </p:cNvSpPr>
          <p:nvPr>
            <p:ph type="sldNum" sz="quarter" idx="11"/>
          </p:nvPr>
        </p:nvSpPr>
        <p:spPr/>
        <p:txBody>
          <a:bodyPr/>
          <a:lstStyle/>
          <a:p>
            <a:fld id="{72A83A2B-3358-44F8-83A0-4598795D8FB5}" type="slidenum">
              <a:rPr lang="en-GB" smtClean="0"/>
              <a:pPr/>
              <a:t>6</a:t>
            </a:fld>
            <a:endParaRPr lang="en-GB" dirty="0"/>
          </a:p>
        </p:txBody>
      </p:sp>
      <p:sp>
        <p:nvSpPr>
          <p:cNvPr id="3" name="Date Placeholder 2"/>
          <p:cNvSpPr>
            <a:spLocks noGrp="1"/>
          </p:cNvSpPr>
          <p:nvPr>
            <p:ph type="dt" sz="half" idx="12"/>
          </p:nvPr>
        </p:nvSpPr>
        <p:spPr/>
        <p:txBody>
          <a:bodyPr/>
          <a:lstStyle/>
          <a:p>
            <a:fld id="{13A5B990-977A-D644-BFCE-53D7F6152736}" type="datetime4">
              <a:rPr lang="en-GB" smtClean="0"/>
              <a:t>14 July 2021</a:t>
            </a:fld>
            <a:endParaRPr lang="en-GB"/>
          </a:p>
        </p:txBody>
      </p:sp>
      <p:sp>
        <p:nvSpPr>
          <p:cNvPr id="5" name="Text Placeholder 4"/>
          <p:cNvSpPr>
            <a:spLocks noGrp="1"/>
          </p:cNvSpPr>
          <p:nvPr>
            <p:ph type="body" sz="quarter" idx="13"/>
          </p:nvPr>
        </p:nvSpPr>
        <p:spPr/>
        <p:txBody>
          <a:bodyPr/>
          <a:lstStyle/>
          <a:p>
            <a:r>
              <a:rPr lang="en-GB" dirty="0"/>
              <a:t>03</a:t>
            </a:r>
          </a:p>
        </p:txBody>
      </p:sp>
    </p:spTree>
    <p:extLst>
      <p:ext uri="{BB962C8B-B14F-4D97-AF65-F5344CB8AC3E}">
        <p14:creationId xmlns:p14="http://schemas.microsoft.com/office/powerpoint/2010/main" val="167241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Linear Algebra Walk-Through – Linear Spaces</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7</a:t>
            </a:fld>
            <a:endParaRPr lang="en-GB" dirty="0"/>
          </a:p>
        </p:txBody>
      </p:sp>
      <p:sp>
        <p:nvSpPr>
          <p:cNvPr id="15" name="Content Placeholder 14"/>
          <p:cNvSpPr>
            <a:spLocks noGrp="1"/>
          </p:cNvSpPr>
          <p:nvPr>
            <p:ph idx="13"/>
          </p:nvPr>
        </p:nvSpPr>
        <p:spPr>
          <a:xfrm>
            <a:off x="250824" y="873457"/>
            <a:ext cx="6486525" cy="3603293"/>
          </a:xfrm>
        </p:spPr>
        <p:txBody>
          <a:bodyPr/>
          <a:lstStyle/>
          <a:p>
            <a:r>
              <a:rPr lang="en-US" b="1" i="1" dirty="0">
                <a:solidFill>
                  <a:schemeClr val="bg1"/>
                </a:solidFill>
              </a:rPr>
              <a:t>In linear algebra, we talk about linear spaces, which are also called vector spaces. </a:t>
            </a:r>
          </a:p>
          <a:p>
            <a:pPr marL="0" indent="0">
              <a:buNone/>
            </a:pPr>
            <a:r>
              <a:rPr lang="en-US" b="1" i="1" dirty="0">
                <a:solidFill>
                  <a:schemeClr val="bg1"/>
                </a:solidFill>
              </a:rPr>
              <a:t>          Hoffman &amp; Kunze’s “Linear Algebra” </a:t>
            </a:r>
          </a:p>
          <a:p>
            <a:pPr marL="0" indent="0">
              <a:buNone/>
            </a:pPr>
            <a:r>
              <a:rPr lang="en-US" b="1" i="1" dirty="0">
                <a:solidFill>
                  <a:schemeClr val="bg1"/>
                </a:solidFill>
              </a:rPr>
              <a:t>          Sheldon </a:t>
            </a:r>
            <a:r>
              <a:rPr lang="en-US" b="1" i="1" dirty="0" err="1">
                <a:solidFill>
                  <a:schemeClr val="bg1"/>
                </a:solidFill>
              </a:rPr>
              <a:t>Axler's</a:t>
            </a:r>
            <a:r>
              <a:rPr lang="en-US" b="1" i="1" dirty="0">
                <a:solidFill>
                  <a:schemeClr val="bg1"/>
                </a:solidFill>
              </a:rPr>
              <a:t> “Linear Algebra done right”</a:t>
            </a:r>
          </a:p>
          <a:p>
            <a:r>
              <a:rPr lang="en-US" b="1" i="1" dirty="0">
                <a:solidFill>
                  <a:schemeClr val="bg1"/>
                </a:solidFill>
              </a:rPr>
              <a:t>For our case in point, you can consider this linear space or vector space as a multi-dimensional space with each attribute as a separate dimension. </a:t>
            </a:r>
          </a:p>
          <a:p>
            <a:r>
              <a:rPr lang="en-US" b="1" i="1" dirty="0">
                <a:solidFill>
                  <a:schemeClr val="bg1"/>
                </a:solidFill>
              </a:rPr>
              <a:t>Each linear space has a dimensionality, which is what you might think intuitively as the number of features or the columns/ attributes in the data which is minimally required to fully represent the data, but I’ll give you a simple example over here to help you in the process of grasping this concept.</a:t>
            </a:r>
          </a:p>
          <a:p>
            <a:endParaRPr lang="en-US" b="1" i="1" dirty="0">
              <a:solidFill>
                <a:schemeClr val="bg1"/>
              </a:solidFill>
            </a:endParaRP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spTree>
    <p:extLst>
      <p:ext uri="{BB962C8B-B14F-4D97-AF65-F5344CB8AC3E}">
        <p14:creationId xmlns:p14="http://schemas.microsoft.com/office/powerpoint/2010/main" val="373650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Dimensionality of Vector Spaces</a:t>
            </a:r>
          </a:p>
        </p:txBody>
      </p:sp>
      <p:sp>
        <p:nvSpPr>
          <p:cNvPr id="6" name="Footer Placeholder 5">
            <a:extLst>
              <a:ext uri="{FF2B5EF4-FFF2-40B4-BE49-F238E27FC236}">
                <a16:creationId xmlns:a16="http://schemas.microsoft.com/office/drawing/2014/main" id="{F39545FA-9FBA-9842-A539-A508D7C284DE}"/>
              </a:ext>
            </a:extLst>
          </p:cNvPr>
          <p:cNvSpPr>
            <a:spLocks noGrp="1"/>
          </p:cNvSpPr>
          <p:nvPr>
            <p:ph type="ftr" sz="quarter" idx="10"/>
          </p:nvPr>
        </p:nvSpPr>
        <p:spPr/>
        <p:txBody>
          <a:bodyPr/>
          <a:lstStyle/>
          <a:p>
            <a:r>
              <a:rPr lang="en-GB" dirty="0"/>
              <a:t>C2 General</a:t>
            </a:r>
          </a:p>
        </p:txBody>
      </p:sp>
      <p:sp>
        <p:nvSpPr>
          <p:cNvPr id="4" name="Slide Number Placeholder 3"/>
          <p:cNvSpPr>
            <a:spLocks noGrp="1"/>
          </p:cNvSpPr>
          <p:nvPr>
            <p:ph type="sldNum" sz="quarter" idx="11"/>
          </p:nvPr>
        </p:nvSpPr>
        <p:spPr/>
        <p:txBody>
          <a:bodyPr/>
          <a:lstStyle/>
          <a:p>
            <a:fld id="{72A83A2B-3358-44F8-83A0-4598795D8FB5}" type="slidenum">
              <a:rPr lang="en-GB" smtClean="0"/>
              <a:pPr/>
              <a:t>8</a:t>
            </a:fld>
            <a:endParaRPr lang="en-GB" dirty="0"/>
          </a:p>
        </p:txBody>
      </p:sp>
      <p:sp>
        <p:nvSpPr>
          <p:cNvPr id="3" name="Date Placeholder 2"/>
          <p:cNvSpPr>
            <a:spLocks noGrp="1"/>
          </p:cNvSpPr>
          <p:nvPr>
            <p:ph type="dt" sz="half" idx="12"/>
          </p:nvPr>
        </p:nvSpPr>
        <p:spPr/>
        <p:txBody>
          <a:bodyPr/>
          <a:lstStyle/>
          <a:p>
            <a:fld id="{4F137C26-E64B-284A-973A-C97CE864901D}" type="datetime4">
              <a:rPr lang="en-GB" smtClean="0"/>
              <a:t>14 July 2021</a:t>
            </a:fld>
            <a:endParaRPr lang="en-GB"/>
          </a:p>
        </p:txBody>
      </p:sp>
      <p:sp>
        <p:nvSpPr>
          <p:cNvPr id="5" name="Text Placeholder 4"/>
          <p:cNvSpPr>
            <a:spLocks noGrp="1"/>
          </p:cNvSpPr>
          <p:nvPr>
            <p:ph type="body" sz="quarter" idx="13"/>
          </p:nvPr>
        </p:nvSpPr>
        <p:spPr/>
        <p:txBody>
          <a:bodyPr/>
          <a:lstStyle/>
          <a:p>
            <a:r>
              <a:rPr lang="en-GB" dirty="0"/>
              <a:t>04</a:t>
            </a:r>
          </a:p>
        </p:txBody>
      </p:sp>
    </p:spTree>
    <p:extLst>
      <p:ext uri="{BB962C8B-B14F-4D97-AF65-F5344CB8AC3E}">
        <p14:creationId xmlns:p14="http://schemas.microsoft.com/office/powerpoint/2010/main" val="189343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Linear Algebra Walk-Through – Dimensionality</a:t>
            </a:r>
          </a:p>
        </p:txBody>
      </p:sp>
      <p:sp>
        <p:nvSpPr>
          <p:cNvPr id="3" name="Date Placeholder 2"/>
          <p:cNvSpPr>
            <a:spLocks noGrp="1"/>
          </p:cNvSpPr>
          <p:nvPr>
            <p:ph type="dt" sz="half" idx="10"/>
          </p:nvPr>
        </p:nvSpPr>
        <p:spPr/>
        <p:txBody>
          <a:bodyPr/>
          <a:lstStyle/>
          <a:p>
            <a:fld id="{966045EC-08B5-D444-A726-4AB6436C9698}" type="datetime4">
              <a:rPr lang="en-GB" smtClean="0"/>
              <a:t>14 July 2021</a:t>
            </a:fld>
            <a:endParaRPr lang="en-GB"/>
          </a:p>
        </p:txBody>
      </p:sp>
      <p:sp>
        <p:nvSpPr>
          <p:cNvPr id="2" name="Slide Number Placeholder 1"/>
          <p:cNvSpPr>
            <a:spLocks noGrp="1"/>
          </p:cNvSpPr>
          <p:nvPr>
            <p:ph type="sldNum" sz="quarter" idx="12"/>
          </p:nvPr>
        </p:nvSpPr>
        <p:spPr/>
        <p:txBody>
          <a:bodyPr/>
          <a:lstStyle/>
          <a:p>
            <a:fld id="{72A83A2B-3358-44F8-83A0-4598795D8FB5}" type="slidenum">
              <a:rPr lang="en-GB" smtClean="0"/>
              <a:pPr/>
              <a:t>9</a:t>
            </a:fld>
            <a:endParaRPr lang="en-GB" dirty="0"/>
          </a:p>
        </p:txBody>
      </p:sp>
      <p:sp>
        <p:nvSpPr>
          <p:cNvPr id="15" name="Content Placeholder 14"/>
          <p:cNvSpPr>
            <a:spLocks noGrp="1"/>
          </p:cNvSpPr>
          <p:nvPr>
            <p:ph idx="13"/>
          </p:nvPr>
        </p:nvSpPr>
        <p:spPr>
          <a:xfrm>
            <a:off x="250825" y="873457"/>
            <a:ext cx="5997576" cy="3603293"/>
          </a:xfrm>
        </p:spPr>
        <p:txBody>
          <a:bodyPr/>
          <a:lstStyle/>
          <a:p>
            <a:r>
              <a:rPr lang="en-US" b="1" i="1" dirty="0">
                <a:solidFill>
                  <a:schemeClr val="bg1"/>
                </a:solidFill>
              </a:rPr>
              <a:t>Let’s consider the two-dimensional linear space of real numbers. This is simply the </a:t>
            </a:r>
            <a:r>
              <a:rPr lang="en-US" b="1" i="1" dirty="0" err="1">
                <a:solidFill>
                  <a:schemeClr val="bg1"/>
                </a:solidFill>
              </a:rPr>
              <a:t>xy</a:t>
            </a:r>
            <a:r>
              <a:rPr lang="en-US" b="1" i="1" dirty="0">
                <a:solidFill>
                  <a:schemeClr val="bg1"/>
                </a:solidFill>
              </a:rPr>
              <a:t>-plane that you’re probably used to. Let me ask you a question–can you think of combination of vectors, or points, such that if you take their linear combination, can form the entire 2D space? </a:t>
            </a:r>
          </a:p>
          <a:p>
            <a:endParaRPr lang="en-US" b="1" i="1" dirty="0">
              <a:solidFill>
                <a:schemeClr val="bg1"/>
              </a:solidFill>
            </a:endParaRPr>
          </a:p>
          <a:p>
            <a:r>
              <a:rPr lang="en-US" b="1" i="1" dirty="0">
                <a:solidFill>
                  <a:schemeClr val="bg1"/>
                </a:solidFill>
              </a:rPr>
              <a:t>A linear combination of two vectors x and y is ax + by, for any choice of constants a and b. So basically, here’s what I’m asking. Can you find out a set of points, such that if I give you any random point, say (2, 3.5), you’ll be able to find some unique constants a and b so that the linear combination of your set of points gives me (2, 3.5)? </a:t>
            </a:r>
          </a:p>
        </p:txBody>
      </p:sp>
      <p:sp>
        <p:nvSpPr>
          <p:cNvPr id="5" name="Footer Placeholder 4">
            <a:extLst>
              <a:ext uri="{FF2B5EF4-FFF2-40B4-BE49-F238E27FC236}">
                <a16:creationId xmlns:a16="http://schemas.microsoft.com/office/drawing/2014/main" id="{3275B108-4F2D-304B-8239-3DC783EC6015}"/>
              </a:ext>
            </a:extLst>
          </p:cNvPr>
          <p:cNvSpPr>
            <a:spLocks noGrp="1"/>
          </p:cNvSpPr>
          <p:nvPr>
            <p:ph type="ftr" sz="quarter" idx="11"/>
          </p:nvPr>
        </p:nvSpPr>
        <p:spPr/>
        <p:txBody>
          <a:bodyPr/>
          <a:lstStyle/>
          <a:p>
            <a:r>
              <a:rPr lang="en-GB" dirty="0">
                <a:solidFill>
                  <a:schemeClr val="bg1"/>
                </a:solidFill>
              </a:rPr>
              <a:t>C2 General</a:t>
            </a:r>
          </a:p>
        </p:txBody>
      </p:sp>
      <p:pic>
        <p:nvPicPr>
          <p:cNvPr id="16" name="Picture 15" descr="A picture containing chart&#10;&#10;Description automatically generated">
            <a:extLst>
              <a:ext uri="{FF2B5EF4-FFF2-40B4-BE49-F238E27FC236}">
                <a16:creationId xmlns:a16="http://schemas.microsoft.com/office/drawing/2014/main" id="{B9877726-C14F-486C-99A4-641E8AD6BDFA}"/>
              </a:ext>
            </a:extLst>
          </p:cNvPr>
          <p:cNvPicPr>
            <a:picLocks noChangeAspect="1"/>
          </p:cNvPicPr>
          <p:nvPr/>
        </p:nvPicPr>
        <p:blipFill>
          <a:blip r:embed="rId3"/>
          <a:stretch>
            <a:fillRect/>
          </a:stretch>
        </p:blipFill>
        <p:spPr>
          <a:xfrm>
            <a:off x="6953867" y="145073"/>
            <a:ext cx="2093652" cy="1350743"/>
          </a:xfrm>
          <a:prstGeom prst="rect">
            <a:avLst/>
          </a:prstGeom>
        </p:spPr>
      </p:pic>
      <p:pic>
        <p:nvPicPr>
          <p:cNvPr id="18" name="Picture 17" descr="Chart, scatter chart&#10;&#10;Description automatically generated">
            <a:extLst>
              <a:ext uri="{FF2B5EF4-FFF2-40B4-BE49-F238E27FC236}">
                <a16:creationId xmlns:a16="http://schemas.microsoft.com/office/drawing/2014/main" id="{88C06A67-DBE0-434D-BF80-18D720DC3185}"/>
              </a:ext>
            </a:extLst>
          </p:cNvPr>
          <p:cNvPicPr>
            <a:picLocks noChangeAspect="1"/>
          </p:cNvPicPr>
          <p:nvPr/>
        </p:nvPicPr>
        <p:blipFill>
          <a:blip r:embed="rId4"/>
          <a:stretch>
            <a:fillRect/>
          </a:stretch>
        </p:blipFill>
        <p:spPr>
          <a:xfrm>
            <a:off x="6953865" y="1646378"/>
            <a:ext cx="2093653" cy="1350744"/>
          </a:xfrm>
          <a:prstGeom prst="rect">
            <a:avLst/>
          </a:prstGeom>
        </p:spPr>
      </p:pic>
      <p:pic>
        <p:nvPicPr>
          <p:cNvPr id="20" name="Picture 19" descr="A picture containing diagram&#10;&#10;Description automatically generated">
            <a:extLst>
              <a:ext uri="{FF2B5EF4-FFF2-40B4-BE49-F238E27FC236}">
                <a16:creationId xmlns:a16="http://schemas.microsoft.com/office/drawing/2014/main" id="{726812DC-3C67-4DFD-A187-7E38241EF7EC}"/>
              </a:ext>
            </a:extLst>
          </p:cNvPr>
          <p:cNvPicPr>
            <a:picLocks noChangeAspect="1"/>
          </p:cNvPicPr>
          <p:nvPr/>
        </p:nvPicPr>
        <p:blipFill>
          <a:blip r:embed="rId5"/>
          <a:stretch>
            <a:fillRect/>
          </a:stretch>
        </p:blipFill>
        <p:spPr>
          <a:xfrm>
            <a:off x="6953865" y="3147684"/>
            <a:ext cx="2109880" cy="1361213"/>
          </a:xfrm>
          <a:prstGeom prst="rect">
            <a:avLst/>
          </a:prstGeom>
        </p:spPr>
      </p:pic>
    </p:spTree>
    <p:extLst>
      <p:ext uri="{BB962C8B-B14F-4D97-AF65-F5344CB8AC3E}">
        <p14:creationId xmlns:p14="http://schemas.microsoft.com/office/powerpoint/2010/main" val="337570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odafone Business">
  <a:themeElements>
    <a:clrScheme name="Vodafone 2021">
      <a:dk1>
        <a:srgbClr val="000000"/>
      </a:dk1>
      <a:lt1>
        <a:srgbClr val="FFFFFF"/>
      </a:lt1>
      <a:dk2>
        <a:srgbClr val="5E2750"/>
      </a:dk2>
      <a:lt2>
        <a:srgbClr val="545759"/>
      </a:lt2>
      <a:accent1>
        <a:srgbClr val="E60000"/>
      </a:accent1>
      <a:accent2>
        <a:srgbClr val="A8B400"/>
      </a:accent2>
      <a:accent3>
        <a:srgbClr val="9C2AA0"/>
      </a:accent3>
      <a:accent4>
        <a:srgbClr val="EB9700"/>
      </a:accent4>
      <a:accent5>
        <a:srgbClr val="00B0CA"/>
      </a:accent5>
      <a:accent6>
        <a:srgbClr val="FECB00"/>
      </a:accent6>
      <a:hlink>
        <a:srgbClr val="E60000"/>
      </a:hlink>
      <a:folHlink>
        <a:srgbClr val="E60000"/>
      </a:folHlink>
    </a:clrScheme>
    <a:fontScheme name="Vodafone">
      <a:majorFont>
        <a:latin typeface="Vodafone Rg"/>
        <a:ea typeface=""/>
        <a:cs typeface=""/>
      </a:majorFont>
      <a:minorFont>
        <a:latin typeface="Vodafone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cmpd="sng" algn="ctr">
          <a:noFill/>
          <a:prstDash val="solid"/>
        </a:ln>
        <a:effectLst/>
      </a:spPr>
      <a:bodyPr spcFirstLastPara="0" vert="horz" wrap="square" lIns="6350" tIns="6350" rIns="6350" bIns="6350" numCol="1" spcCol="1270" rtlCol="0" anchor="ctr" anchorCtr="0">
        <a:noAutofit/>
      </a:bodyPr>
      <a:lstStyle>
        <a:defPPr algn="ctr" defTabSz="444500">
          <a:lnSpc>
            <a:spcPct val="90000"/>
          </a:lnSpc>
          <a:spcBef>
            <a:spcPct val="0"/>
          </a:spcBef>
          <a:spcAft>
            <a:spcPct val="35000"/>
          </a:spcAft>
          <a:defRPr sz="1000" kern="1200" dirty="0" smtClean="0">
            <a:solidFill>
              <a:srgbClr val="34342B"/>
            </a:solidFill>
            <a:latin typeface="Vodafone Rg" pitchFamily="34" charset="0"/>
            <a:ea typeface="+mn-ea"/>
            <a:cs typeface="+mn-cs"/>
          </a:defRPr>
        </a:defPPr>
      </a:lstStyle>
      <a:style>
        <a:lnRef idx="2">
          <a:scrgbClr r="0" g="0" b="0"/>
        </a:lnRef>
        <a:fillRef idx="1">
          <a:scrgbClr r="0" g="0" b="0"/>
        </a:fillRef>
        <a:effectRef idx="0">
          <a:scrgbClr r="0" g="0" b="0"/>
        </a:effectRef>
        <a:fontRef idx="minor">
          <a:schemeClr val="lt1"/>
        </a:fontRef>
      </a:style>
    </a:spDef>
    <a:txDef>
      <a:spPr/>
      <a:bodyPr wrap="square" lIns="0" tIns="0" rIns="0" bIns="0" rtlCol="0">
        <a:noAutofit/>
      </a:bodyPr>
      <a:lstStyle>
        <a:defPPr marL="0" indent="0">
          <a:buFont typeface="Arial" pitchFamily="34" charset="0"/>
          <a:buNone/>
          <a:defRPr dirty="0" smtClean="0">
            <a:latin typeface="Vodafone Rg" pitchFamily="34" charset="0"/>
          </a:defRPr>
        </a:defPPr>
      </a:lstStyle>
    </a:txDef>
  </a:objectDefaults>
  <a:extraClrSchemeLst/>
  <a:extLst>
    <a:ext uri="{05A4C25C-085E-4340-85A3-A5531E510DB2}">
      <thm15:themeFamily xmlns:thm15="http://schemas.microsoft.com/office/thememl/2012/main" name="VF_Business_PowerPoint_Template_2021_v7" id="{83FBA7CD-A618-7A44-AEA1-151270809C1F}" vid="{7F05536B-B409-574C-BED1-5E29723049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4b747377-8a1d-495b-8f86-37c466bbd411">
      <UserInfo>
        <DisplayName>Bastian, Joerg, Vodafone Group</DisplayName>
        <AccountId>81</AccountId>
        <AccountType/>
      </UserInfo>
      <UserInfo>
        <DisplayName>Velasco, Carlos Alexandre, Vodafone Portugal (External)</DisplayName>
        <AccountId>60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4754B47ADC2547A7A2663096087B25" ma:contentTypeVersion="14" ma:contentTypeDescription="Create a new document." ma:contentTypeScope="" ma:versionID="ebaa33682c6267e6ad5a2c5044e81e8a">
  <xsd:schema xmlns:xsd="http://www.w3.org/2001/XMLSchema" xmlns:xs="http://www.w3.org/2001/XMLSchema" xmlns:p="http://schemas.microsoft.com/office/2006/metadata/properties" xmlns:ns1="http://schemas.microsoft.com/sharepoint/v3" xmlns:ns2="43f3fa7f-81fe-4e2c-b3fd-9553e9083e98" xmlns:ns3="4b747377-8a1d-495b-8f86-37c466bbd411" targetNamespace="http://schemas.microsoft.com/office/2006/metadata/properties" ma:root="true" ma:fieldsID="94cbccce93ec2c7cb30c97f8d47195a1" ns1:_="" ns2:_="" ns3:_="">
    <xsd:import namespace="http://schemas.microsoft.com/sharepoint/v3"/>
    <xsd:import namespace="43f3fa7f-81fe-4e2c-b3fd-9553e9083e98"/>
    <xsd:import namespace="4b747377-8a1d-495b-8f86-37c466bbd41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f3fa7f-81fe-4e2c-b3fd-9553e9083e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747377-8a1d-495b-8f86-37c466bbd41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8F45AA-3F6E-4147-AEB2-2584F2235F0A}">
  <ds:schemaRefs>
    <ds:schemaRef ds:uri="http://schemas.microsoft.com/office/2006/documentManagement/types"/>
    <ds:schemaRef ds:uri="http://purl.org/dc/dcmitype/"/>
    <ds:schemaRef ds:uri="http://purl.org/dc/elements/1.1/"/>
    <ds:schemaRef ds:uri="http://schemas.microsoft.com/office/2006/metadata/properties"/>
    <ds:schemaRef ds:uri="4b747377-8a1d-495b-8f86-37c466bbd411"/>
    <ds:schemaRef ds:uri="http://www.w3.org/XML/1998/namespace"/>
    <ds:schemaRef ds:uri="http://purl.org/dc/terms/"/>
    <ds:schemaRef ds:uri="http://schemas.microsoft.com/office/infopath/2007/PartnerControls"/>
    <ds:schemaRef ds:uri="http://schemas.openxmlformats.org/package/2006/metadata/core-properties"/>
    <ds:schemaRef ds:uri="43f3fa7f-81fe-4e2c-b3fd-9553e9083e98"/>
    <ds:schemaRef ds:uri="http://schemas.microsoft.com/sharepoint/v3"/>
  </ds:schemaRefs>
</ds:datastoreItem>
</file>

<file path=customXml/itemProps2.xml><?xml version="1.0" encoding="utf-8"?>
<ds:datastoreItem xmlns:ds="http://schemas.openxmlformats.org/officeDocument/2006/customXml" ds:itemID="{CBDF4E9C-C339-492C-8B15-2A6C7FACB9E8}">
  <ds:schemaRefs>
    <ds:schemaRef ds:uri="http://schemas.microsoft.com/sharepoint/v3/contenttype/forms"/>
  </ds:schemaRefs>
</ds:datastoreItem>
</file>

<file path=customXml/itemProps3.xml><?xml version="1.0" encoding="utf-8"?>
<ds:datastoreItem xmlns:ds="http://schemas.openxmlformats.org/officeDocument/2006/customXml" ds:itemID="{1B9F8521-7EAC-47E5-86D0-1B864CA957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3f3fa7f-81fe-4e2c-b3fd-9553e9083e98"/>
    <ds:schemaRef ds:uri="4b747377-8a1d-495b-8f86-37c466bbd4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VF_Business_PowerPoint_Template_2021</Template>
  <TotalTime>0</TotalTime>
  <Words>1332</Words>
  <Application>Microsoft Office PowerPoint</Application>
  <PresentationFormat>On-screen Show (16:9)</PresentationFormat>
  <Paragraphs>190</Paragraphs>
  <Slides>24</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Vodafone Lt</vt:lpstr>
      <vt:lpstr>Vodafone Rg</vt:lpstr>
      <vt:lpstr>Vodafone Business</vt:lpstr>
      <vt:lpstr>Basics of Machine Learning</vt:lpstr>
      <vt:lpstr>Introduction – The MIT way!</vt:lpstr>
      <vt:lpstr>PowerPoint Presentation</vt:lpstr>
      <vt:lpstr>The Math behind the Magic</vt:lpstr>
      <vt:lpstr>Introduction to the core mathematical concepts</vt:lpstr>
      <vt:lpstr>A little bit of Linear Algebra</vt:lpstr>
      <vt:lpstr>Linear Algebra Walk-Through – Linear Spaces</vt:lpstr>
      <vt:lpstr>Dimensionality of Vector Spaces</vt:lpstr>
      <vt:lpstr>Linear Algebra Walk-Through – Dimensionality</vt:lpstr>
      <vt:lpstr>Linear Algebra Walk-Through – Dimensionality</vt:lpstr>
      <vt:lpstr>Vector Subspaces</vt:lpstr>
      <vt:lpstr>Linear Algebra Walk-Through – Subspaces</vt:lpstr>
      <vt:lpstr>Principal Component Analysis (PCA)</vt:lpstr>
      <vt:lpstr>Principal Component Analysis (PCA)</vt:lpstr>
      <vt:lpstr>Principal Component Analysis (PCA)</vt:lpstr>
      <vt:lpstr>Principal Component Analysis (PCA)</vt:lpstr>
      <vt:lpstr>Principal Component Analysis (PCA)</vt:lpstr>
      <vt:lpstr>Uses of Principal Component Analysis</vt:lpstr>
      <vt:lpstr>Uses of Principal Component Analysis</vt:lpstr>
      <vt:lpstr>Uses of Principal Component Analysis</vt:lpstr>
      <vt:lpstr>Singular Value Decomposition (SVD)</vt:lpstr>
      <vt:lpstr>Singular Value Decomposition</vt:lpstr>
      <vt:lpstr>Let’s go to the Hand’s on Labs! HAVE FUN!!!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over two lines</dc:title>
  <dc:subject/>
  <dc:creator>C, Ramachandran, Vodafone</dc:creator>
  <cp:keywords/>
  <dc:description/>
  <cp:lastModifiedBy>C, Ramachandran, Vodafone</cp:lastModifiedBy>
  <cp:revision>126</cp:revision>
  <cp:lastPrinted>2011-08-30T12:20:26Z</cp:lastPrinted>
  <dcterms:created xsi:type="dcterms:W3CDTF">2021-07-02T10:56:23Z</dcterms:created>
  <dcterms:modified xsi:type="dcterms:W3CDTF">2021-07-14T16:51:26Z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0x010100814754B47ADC2547A7A2663096087B25</vt:lpwstr>
  </property>
  <property fmtid="{D5CDD505-2E9C-101B-9397-08002B2CF9AE}" pid="4" name="MSIP_Label_0359f705-2ba0-454b-9cfc-6ce5bcaac040_Enabled">
    <vt:lpwstr>true</vt:lpwstr>
  </property>
  <property fmtid="{D5CDD505-2E9C-101B-9397-08002B2CF9AE}" pid="5" name="MSIP_Label_0359f705-2ba0-454b-9cfc-6ce5bcaac040_SetDate">
    <vt:lpwstr>2021-07-14T16:51:25Z</vt:lpwstr>
  </property>
  <property fmtid="{D5CDD505-2E9C-101B-9397-08002B2CF9AE}" pid="6" name="MSIP_Label_0359f705-2ba0-454b-9cfc-6ce5bcaac040_Method">
    <vt:lpwstr>Standard</vt:lpwstr>
  </property>
  <property fmtid="{D5CDD505-2E9C-101B-9397-08002B2CF9AE}" pid="7" name="MSIP_Label_0359f705-2ba0-454b-9cfc-6ce5bcaac040_Name">
    <vt:lpwstr>0359f705-2ba0-454b-9cfc-6ce5bcaac040</vt:lpwstr>
  </property>
  <property fmtid="{D5CDD505-2E9C-101B-9397-08002B2CF9AE}" pid="8" name="MSIP_Label_0359f705-2ba0-454b-9cfc-6ce5bcaac040_SiteId">
    <vt:lpwstr>68283f3b-8487-4c86-adb3-a5228f18b893</vt:lpwstr>
  </property>
  <property fmtid="{D5CDD505-2E9C-101B-9397-08002B2CF9AE}" pid="9" name="MSIP_Label_0359f705-2ba0-454b-9cfc-6ce5bcaac040_ActionId">
    <vt:lpwstr>22a34800-74e1-4bdd-bf12-0000db47b3d9</vt:lpwstr>
  </property>
  <property fmtid="{D5CDD505-2E9C-101B-9397-08002B2CF9AE}" pid="10" name="MSIP_Label_0359f705-2ba0-454b-9cfc-6ce5bcaac040_ContentBits">
    <vt:lpwstr>2</vt:lpwstr>
  </property>
</Properties>
</file>